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9" r:id="rId4"/>
    <p:sldId id="370" r:id="rId5"/>
    <p:sldId id="450" r:id="rId6"/>
    <p:sldId id="367" r:id="rId7"/>
    <p:sldId id="451" r:id="rId8"/>
    <p:sldId id="549" r:id="rId9"/>
    <p:sldId id="452" r:id="rId10"/>
    <p:sldId id="453" r:id="rId11"/>
    <p:sldId id="541" r:id="rId12"/>
    <p:sldId id="546" r:id="rId13"/>
    <p:sldId id="548" r:id="rId14"/>
    <p:sldId id="374" r:id="rId15"/>
    <p:sldId id="375" r:id="rId16"/>
    <p:sldId id="376" r:id="rId17"/>
    <p:sldId id="371" r:id="rId18"/>
    <p:sldId id="540" r:id="rId19"/>
    <p:sldId id="372" r:id="rId20"/>
    <p:sldId id="318" r:id="rId21"/>
    <p:sldId id="368"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4" autoAdjust="0"/>
    <p:restoredTop sz="94660"/>
  </p:normalViewPr>
  <p:slideViewPr>
    <p:cSldViewPr snapToGrid="0">
      <p:cViewPr varScale="1">
        <p:scale>
          <a:sx n="80" d="100"/>
          <a:sy n="80"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86C32850-987A-4A28-AF33-08832323D339}" type="datetimeFigureOut">
              <a:rPr lang="fr-FR" smtClean="0"/>
              <a:t>07/01/2019</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4653D8C8-6178-46B3-9C7A-4351F5C9D925}" type="slidenum">
              <a:rPr lang="fr-FR" smtClean="0"/>
              <a:t>‹N›</a:t>
            </a:fld>
            <a:endParaRPr lang="fr-FR"/>
          </a:p>
        </p:txBody>
      </p:sp>
    </p:spTree>
    <p:extLst>
      <p:ext uri="{BB962C8B-B14F-4D97-AF65-F5344CB8AC3E}">
        <p14:creationId xmlns:p14="http://schemas.microsoft.com/office/powerpoint/2010/main" val="427545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DF21EF7-A122-43D2-A84F-1DB9D36A16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633EF8C-129D-48CD-A7D6-25951E15A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a:t>Es que on peut reduire le texte sur ce slide ? </a:t>
            </a:r>
          </a:p>
        </p:txBody>
      </p:sp>
      <p:sp>
        <p:nvSpPr>
          <p:cNvPr id="44036" name="Slide Number Placeholder 3">
            <a:extLst>
              <a:ext uri="{FF2B5EF4-FFF2-40B4-BE49-F238E27FC236}">
                <a16:creationId xmlns:a16="http://schemas.microsoft.com/office/drawing/2014/main" id="{F1A45979-44A0-4B17-8207-711EE18CF6B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1206DC7-10A4-48D5-959E-CBE9107C44BA}" type="slidenum">
              <a:rPr kumimoji="0" lang="en-US" altLang="fr-FR"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US" altLang="fr-FR"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4546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4.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5464E-F118-4EFD-96F1-16F4BE1896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73A586-1A56-498A-B01B-851E70CA6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3544B89-431C-428B-8769-07FEDD8CC71B}"/>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E2F725F4-8E3D-44D4-95A8-E034ADD1B0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860534-02A7-4576-AD64-A2BB96635F03}"/>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158192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FDF48-5822-414A-935E-56BB1D0C07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1064E5-D966-409F-B6AA-782235D9058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4CE39F-C3F7-468A-BFD9-B79C2CCB5E5E}"/>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95DE69B0-1C0D-42E2-B15B-747CBF8BAF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7D8218-FEF4-4E1F-943E-BE519534C50E}"/>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51040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1AA6D2-327B-49CA-93FA-8AA92C5E1E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716C2C4-5D20-478B-9D0B-9C07781BD3C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BA38A5-4DA2-44F5-A9B3-796F67DF3EE4}"/>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AD0485E5-C1C8-438B-B707-79E01044D0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1E4480-F312-43F8-8F52-CDFFFE9E0473}"/>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164189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25C982-0265-4346-A7D7-CD67C2605A07}" type="datetimeFigureOut">
              <a:rPr lang="fr-FR" smtClean="0"/>
              <a:t>07/01/2019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41359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25C982-0265-4346-A7D7-CD67C2605A07}" type="datetimeFigureOut">
              <a:rPr lang="fr-FR" smtClean="0"/>
              <a:t>07/01/2019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120385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425C982-0265-4346-A7D7-CD67C2605A07}" type="datetimeFigureOut">
              <a:rPr lang="fr-FR" smtClean="0"/>
              <a:t>07/01/2019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70453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000FFDA4-91D4-401A-A49E-F06FABB825CB}" type="slidenum">
              <a:rPr lang="fr-FR" altLang="fr-FR" smtClean="0"/>
              <a:pPr>
                <a:defRPr/>
              </a:pPr>
              <a:t>‹N›</a:t>
            </a:fld>
            <a:endParaRPr lang="fr-FR" altLang="fr-FR"/>
          </a:p>
        </p:txBody>
      </p:sp>
    </p:spTree>
    <p:extLst>
      <p:ext uri="{BB962C8B-B14F-4D97-AF65-F5344CB8AC3E}">
        <p14:creationId xmlns:p14="http://schemas.microsoft.com/office/powerpoint/2010/main" val="255265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8A5A0323-408F-4680-8085-2A649DF8CBF0}" type="slidenum">
              <a:rPr lang="fr-FR" altLang="fr-FR" smtClean="0"/>
              <a:pPr>
                <a:defRPr/>
              </a:pPr>
              <a:t>‹N›</a:t>
            </a:fld>
            <a:endParaRPr lang="fr-FR" altLang="fr-FR"/>
          </a:p>
        </p:txBody>
      </p:sp>
    </p:spTree>
    <p:extLst>
      <p:ext uri="{BB962C8B-B14F-4D97-AF65-F5344CB8AC3E}">
        <p14:creationId xmlns:p14="http://schemas.microsoft.com/office/powerpoint/2010/main" val="2610085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25C982-0265-4346-A7D7-CD67C2605A07}" type="datetimeFigureOut">
              <a:rPr lang="fr-FR" smtClean="0"/>
              <a:t>07/01/2019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1284719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5C982-0265-4346-A7D7-CD67C2605A07}" type="datetimeFigureOut">
              <a:rPr lang="fr-FR" smtClean="0"/>
              <a:t>07/01/2019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264372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25C982-0265-4346-A7D7-CD67C2605A07}" type="datetimeFigureOut">
              <a:rPr lang="fr-FR" smtClean="0"/>
              <a:t>07/01/2019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373989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6F7D40-7B82-4CE4-B674-E76345EABD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5497EE-29ED-42BB-9BD9-4133B3C0A1C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39DCA6-84E8-4399-A183-E9179464B8B0}"/>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34964C14-B14D-4108-A93D-CE9F54CF52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63C58A-4EC5-4E70-AFAA-03F2FE7E3BB3}"/>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26699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25C982-0265-4346-A7D7-CD67C2605A07}" type="datetimeFigureOut">
              <a:rPr lang="fr-FR" smtClean="0"/>
              <a:t>07/01/2019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186811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25C982-0265-4346-A7D7-CD67C2605A07}" type="datetimeFigureOut">
              <a:rPr lang="fr-FR" smtClean="0"/>
              <a:t>07/01/2019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1666487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25C982-0265-4346-A7D7-CD67C2605A07}" type="datetimeFigureOut">
              <a:rPr lang="fr-FR" smtClean="0"/>
              <a:t>07/01/2019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E26C8-FED8-954A-8211-C510A01B2CEE}" type="slidenum">
              <a:rPr lang="fr-FR" smtClean="0"/>
              <a:t>‹N›</a:t>
            </a:fld>
            <a:endParaRPr lang="fr-FR"/>
          </a:p>
        </p:txBody>
      </p:sp>
    </p:spTree>
    <p:extLst>
      <p:ext uri="{BB962C8B-B14F-4D97-AF65-F5344CB8AC3E}">
        <p14:creationId xmlns:p14="http://schemas.microsoft.com/office/powerpoint/2010/main" val="228387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a:t>Modifiez le style du titre</a:t>
            </a:r>
          </a:p>
        </p:txBody>
      </p:sp>
      <p:sp>
        <p:nvSpPr>
          <p:cNvPr id="3" name="Espace réservé du contenu 2"/>
          <p:cNvSpPr>
            <a:spLocks noGrp="1"/>
          </p:cNvSpPr>
          <p:nvPr>
            <p:ph sz="quarter" idx="1"/>
          </p:nvPr>
        </p:nvSpPr>
        <p:spPr>
          <a:xfrm>
            <a:off x="914400" y="1981200"/>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81200"/>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914400" y="4114800"/>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4114800"/>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9C7D4565-3FB3-4C94-8868-AF4728DB50CC}"/>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C4D7D3BD-C754-4F0B-BBBD-866EAEB4C27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B15F0A5F-2427-4239-AA48-4A6116FC0F3D}"/>
              </a:ext>
            </a:extLst>
          </p:cNvPr>
          <p:cNvSpPr>
            <a:spLocks noGrp="1" noChangeArrowheads="1"/>
          </p:cNvSpPr>
          <p:nvPr>
            <p:ph type="sldNum" sz="quarter" idx="12"/>
          </p:nvPr>
        </p:nvSpPr>
        <p:spPr>
          <a:ln/>
        </p:spPr>
        <p:txBody>
          <a:bodyPr/>
          <a:lstStyle>
            <a:lvl1pPr>
              <a:defRPr/>
            </a:lvl1pPr>
          </a:lstStyle>
          <a:p>
            <a:pPr>
              <a:defRPr/>
            </a:pPr>
            <a:fld id="{6C75C6CB-7349-4B10-9813-813695B51A31}" type="slidenum">
              <a:rPr lang="fr-FR" altLang="fr-FR"/>
              <a:pPr>
                <a:defRPr/>
              </a:pPr>
              <a:t>‹N›</a:t>
            </a:fld>
            <a:endParaRPr lang="fr-FR" altLang="fr-FR"/>
          </a:p>
        </p:txBody>
      </p:sp>
    </p:spTree>
    <p:extLst>
      <p:ext uri="{BB962C8B-B14F-4D97-AF65-F5344CB8AC3E}">
        <p14:creationId xmlns:p14="http://schemas.microsoft.com/office/powerpoint/2010/main" val="3016581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1" name="Rectangle 10"/>
          <p:cNvSpPr/>
          <p:nvPr userDrawn="1"/>
        </p:nvSpPr>
        <p:spPr>
          <a:xfrm>
            <a:off x="0" y="-1"/>
            <a:ext cx="12192000" cy="5910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21838" y="-163834"/>
            <a:ext cx="6188926" cy="6188926"/>
          </a:xfrm>
          <a:prstGeom prst="rect">
            <a:avLst/>
          </a:prstGeom>
        </p:spPr>
      </p:pic>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876" y="6241401"/>
            <a:ext cx="1900518" cy="382598"/>
          </a:xfrm>
          <a:prstGeom prst="rect">
            <a:avLst/>
          </a:prstGeom>
        </p:spPr>
      </p:pic>
      <p:pic>
        <p:nvPicPr>
          <p:cNvPr id="8" name="Image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028131" y="6025092"/>
            <a:ext cx="830256" cy="832908"/>
          </a:xfrm>
          <a:prstGeom prst="rect">
            <a:avLst/>
          </a:prstGeom>
        </p:spPr>
      </p:pic>
      <p:pic>
        <p:nvPicPr>
          <p:cNvPr id="10" name="Image 9"/>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45160" y="6025092"/>
            <a:ext cx="830256" cy="832908"/>
          </a:xfrm>
          <a:prstGeom prst="rect">
            <a:avLst/>
          </a:prstGeom>
        </p:spPr>
      </p:pic>
      <p:pic>
        <p:nvPicPr>
          <p:cNvPr id="12" name="Image 1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62189" y="6025092"/>
            <a:ext cx="830256" cy="832908"/>
          </a:xfrm>
          <a:prstGeom prst="rect">
            <a:avLst/>
          </a:prstGeom>
        </p:spPr>
      </p:pic>
      <p:pic>
        <p:nvPicPr>
          <p:cNvPr id="13" name="Image 12"/>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079218" y="6025092"/>
            <a:ext cx="832908" cy="832908"/>
          </a:xfrm>
          <a:prstGeom prst="rect">
            <a:avLst/>
          </a:prstGeom>
        </p:spPr>
      </p:pic>
      <p:pic>
        <p:nvPicPr>
          <p:cNvPr id="14" name="Image 13"/>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098899" y="6025092"/>
            <a:ext cx="830256" cy="832908"/>
          </a:xfrm>
          <a:prstGeom prst="rect">
            <a:avLst/>
          </a:prstGeom>
        </p:spPr>
      </p:pic>
      <p:pic>
        <p:nvPicPr>
          <p:cNvPr id="15" name="Image 14"/>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115928" y="6025092"/>
            <a:ext cx="830256" cy="832908"/>
          </a:xfrm>
          <a:prstGeom prst="rect">
            <a:avLst/>
          </a:prstGeom>
        </p:spPr>
      </p:pic>
      <p:pic>
        <p:nvPicPr>
          <p:cNvPr id="16" name="Image 15"/>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132957" y="6025092"/>
            <a:ext cx="832908" cy="832908"/>
          </a:xfrm>
          <a:prstGeom prst="rect">
            <a:avLst/>
          </a:prstGeom>
        </p:spPr>
      </p:pic>
      <p:pic>
        <p:nvPicPr>
          <p:cNvPr id="17" name="Image 16"/>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152638" y="6025092"/>
            <a:ext cx="832908" cy="832908"/>
          </a:xfrm>
          <a:prstGeom prst="rect">
            <a:avLst/>
          </a:prstGeom>
        </p:spPr>
      </p:pic>
      <p:pic>
        <p:nvPicPr>
          <p:cNvPr id="18" name="Image 17"/>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1172319" y="6025092"/>
            <a:ext cx="832908" cy="832908"/>
          </a:xfrm>
          <a:prstGeom prst="rect">
            <a:avLst/>
          </a:prstGeom>
        </p:spPr>
      </p:pic>
      <p:pic>
        <p:nvPicPr>
          <p:cNvPr id="9" name="Imag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10513"/>
            <a:ext cx="12192000" cy="242386"/>
          </a:xfrm>
          <a:prstGeom prst="rect">
            <a:avLst/>
          </a:prstGeom>
        </p:spPr>
      </p:pic>
    </p:spTree>
    <p:extLst>
      <p:ext uri="{BB962C8B-B14F-4D97-AF65-F5344CB8AC3E}">
        <p14:creationId xmlns:p14="http://schemas.microsoft.com/office/powerpoint/2010/main" val="140019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4407258"/>
            <a:ext cx="10515600" cy="738180"/>
          </a:xfrm>
        </p:spPr>
        <p:txBody>
          <a:bodyPr>
            <a:normAutofit/>
          </a:bodyPr>
          <a:lstStyle>
            <a:lvl1pPr algn="ctr">
              <a:defRPr sz="3500" b="1">
                <a:latin typeface="Arial" charset="0"/>
                <a:ea typeface="Arial" charset="0"/>
                <a:cs typeface="Arial" charset="0"/>
              </a:defRPr>
            </a:lvl1pPr>
          </a:lstStyle>
          <a:p>
            <a:r>
              <a:rPr lang="fr-FR" dirty="0"/>
              <a:t>Titre chapitre</a:t>
            </a:r>
          </a:p>
        </p:txBody>
      </p:sp>
      <p:pic>
        <p:nvPicPr>
          <p:cNvPr id="7" name="Imag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5267" t="9985" r="15267" b="11686"/>
          <a:stretch/>
        </p:blipFill>
        <p:spPr>
          <a:xfrm>
            <a:off x="4027116" y="135694"/>
            <a:ext cx="3578370" cy="4034972"/>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350576" y="4190390"/>
            <a:ext cx="7490848" cy="218312"/>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350576" y="5161375"/>
            <a:ext cx="7490848" cy="218312"/>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876" y="6241401"/>
            <a:ext cx="1900518" cy="382598"/>
          </a:xfrm>
          <a:prstGeom prst="rect">
            <a:avLst/>
          </a:prstGeom>
        </p:spPr>
      </p:pic>
      <p:pic>
        <p:nvPicPr>
          <p:cNvPr id="11" name="Image 10"/>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028131" y="6025092"/>
            <a:ext cx="830256" cy="832908"/>
          </a:xfrm>
          <a:prstGeom prst="rect">
            <a:avLst/>
          </a:prstGeom>
        </p:spPr>
      </p:pic>
      <p:pic>
        <p:nvPicPr>
          <p:cNvPr id="12" name="Image 1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45160" y="6025092"/>
            <a:ext cx="830256" cy="832908"/>
          </a:xfrm>
          <a:prstGeom prst="rect">
            <a:avLst/>
          </a:prstGeom>
        </p:spPr>
      </p:pic>
      <p:pic>
        <p:nvPicPr>
          <p:cNvPr id="15" name="Image 14"/>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062189" y="6025092"/>
            <a:ext cx="830256" cy="832908"/>
          </a:xfrm>
          <a:prstGeom prst="rect">
            <a:avLst/>
          </a:prstGeom>
        </p:spPr>
      </p:pic>
      <p:pic>
        <p:nvPicPr>
          <p:cNvPr id="16" name="Image 15"/>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079218" y="6025092"/>
            <a:ext cx="832908" cy="832908"/>
          </a:xfrm>
          <a:prstGeom prst="rect">
            <a:avLst/>
          </a:prstGeom>
        </p:spPr>
      </p:pic>
      <p:pic>
        <p:nvPicPr>
          <p:cNvPr id="17" name="Image 16"/>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098899" y="6025092"/>
            <a:ext cx="830256" cy="832908"/>
          </a:xfrm>
          <a:prstGeom prst="rect">
            <a:avLst/>
          </a:prstGeom>
        </p:spPr>
      </p:pic>
      <p:pic>
        <p:nvPicPr>
          <p:cNvPr id="18" name="Image 17"/>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115928" y="6025092"/>
            <a:ext cx="830256" cy="832908"/>
          </a:xfrm>
          <a:prstGeom prst="rect">
            <a:avLst/>
          </a:prstGeom>
        </p:spPr>
      </p:pic>
      <p:pic>
        <p:nvPicPr>
          <p:cNvPr id="19" name="Image 18"/>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9132957" y="6025092"/>
            <a:ext cx="832908" cy="832908"/>
          </a:xfrm>
          <a:prstGeom prst="rect">
            <a:avLst/>
          </a:prstGeom>
        </p:spPr>
      </p:pic>
      <p:pic>
        <p:nvPicPr>
          <p:cNvPr id="20" name="Image 19"/>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52638" y="6025092"/>
            <a:ext cx="832908" cy="832908"/>
          </a:xfrm>
          <a:prstGeom prst="rect">
            <a:avLst/>
          </a:prstGeom>
        </p:spPr>
      </p:pic>
      <p:pic>
        <p:nvPicPr>
          <p:cNvPr id="21" name="Image 20"/>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172319" y="6025092"/>
            <a:ext cx="832908" cy="832908"/>
          </a:xfrm>
          <a:prstGeom prst="rect">
            <a:avLst/>
          </a:prstGeom>
        </p:spPr>
      </p:pic>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10513"/>
            <a:ext cx="12192000" cy="242386"/>
          </a:xfrm>
          <a:prstGeom prst="rect">
            <a:avLst/>
          </a:prstGeom>
        </p:spPr>
      </p:pic>
    </p:spTree>
    <p:extLst>
      <p:ext uri="{BB962C8B-B14F-4D97-AF65-F5344CB8AC3E}">
        <p14:creationId xmlns:p14="http://schemas.microsoft.com/office/powerpoint/2010/main" val="2908351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275771" y="1404711"/>
            <a:ext cx="11513458" cy="4963432"/>
          </a:xfrm>
        </p:spPr>
        <p:txBody>
          <a:bodyPr/>
          <a:lstStyle>
            <a:lvl1pPr>
              <a:buClr>
                <a:schemeClr val="accent2"/>
              </a:buCl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5267" t="9985" r="15267" b="11686"/>
          <a:stretch/>
        </p:blipFill>
        <p:spPr>
          <a:xfrm>
            <a:off x="138483" y="54784"/>
            <a:ext cx="863002" cy="973122"/>
          </a:xfrm>
          <a:prstGeom prst="rect">
            <a:avLst/>
          </a:prstGeom>
        </p:spPr>
      </p:pic>
      <p:cxnSp>
        <p:nvCxnSpPr>
          <p:cNvPr id="13" name="Connecteur droit 12"/>
          <p:cNvCxnSpPr/>
          <p:nvPr userDrawn="1"/>
        </p:nvCxnSpPr>
        <p:spPr>
          <a:xfrm>
            <a:off x="1110343" y="249009"/>
            <a:ext cx="0" cy="70269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re 1"/>
          <p:cNvSpPr>
            <a:spLocks noGrp="1"/>
          </p:cNvSpPr>
          <p:nvPr>
            <p:ph type="title"/>
          </p:nvPr>
        </p:nvSpPr>
        <p:spPr>
          <a:xfrm>
            <a:off x="1273629" y="249009"/>
            <a:ext cx="10515600" cy="662781"/>
          </a:xfrm>
        </p:spPr>
        <p:txBody>
          <a:bodyPr>
            <a:normAutofit/>
          </a:bodyPr>
          <a:lstStyle>
            <a:lvl1pPr>
              <a:defRPr sz="2500" b="1">
                <a:latin typeface="Arial" charset="0"/>
                <a:ea typeface="Arial" charset="0"/>
                <a:cs typeface="Arial" charset="0"/>
              </a:defRPr>
            </a:lvl1pPr>
          </a:lstStyle>
          <a:p>
            <a:r>
              <a:rPr lang="fr-FR" dirty="0"/>
              <a:t>Cliquez et modifiez le titre</a:t>
            </a:r>
          </a:p>
        </p:txBody>
      </p:sp>
    </p:spTree>
    <p:extLst>
      <p:ext uri="{BB962C8B-B14F-4D97-AF65-F5344CB8AC3E}">
        <p14:creationId xmlns:p14="http://schemas.microsoft.com/office/powerpoint/2010/main" val="471771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521" y="274638"/>
            <a:ext cx="10972959" cy="1143000"/>
          </a:xfrm>
        </p:spPr>
        <p:txBody>
          <a:bodyPr/>
          <a:lstStyle/>
          <a:p>
            <a:r>
              <a:rPr lang="fr-FR"/>
              <a:t>Modifiez le style du titre</a:t>
            </a:r>
          </a:p>
        </p:txBody>
      </p:sp>
      <p:sp>
        <p:nvSpPr>
          <p:cNvPr id="3" name="Espace réservé du texte 2"/>
          <p:cNvSpPr>
            <a:spLocks noGrp="1"/>
          </p:cNvSpPr>
          <p:nvPr>
            <p:ph type="body" sz="half" idx="1"/>
          </p:nvPr>
        </p:nvSpPr>
        <p:spPr>
          <a:xfrm>
            <a:off x="609521" y="1600201"/>
            <a:ext cx="5409495"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1396" y="1600201"/>
            <a:ext cx="5411083"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E1B185A1-CD3B-417D-B673-57705F1B8C2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0FE9519-DA0D-41C0-B766-22CECD925CF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53F4D7EA-6E28-4746-8F86-B14D41232245}"/>
              </a:ext>
            </a:extLst>
          </p:cNvPr>
          <p:cNvSpPr>
            <a:spLocks noGrp="1" noChangeArrowheads="1"/>
          </p:cNvSpPr>
          <p:nvPr>
            <p:ph type="sldNum" sz="quarter" idx="12"/>
          </p:nvPr>
        </p:nvSpPr>
        <p:spPr>
          <a:ln/>
        </p:spPr>
        <p:txBody>
          <a:bodyPr/>
          <a:lstStyle>
            <a:lvl1pPr>
              <a:defRPr/>
            </a:lvl1pPr>
          </a:lstStyle>
          <a:p>
            <a:pPr>
              <a:defRPr/>
            </a:pPr>
            <a:fld id="{67FFC1C7-B1AA-44CD-AD30-C1DF77AC088D}" type="slidenum">
              <a:rPr lang="fr-FR" altLang="fr-FR"/>
              <a:pPr>
                <a:defRPr/>
              </a:pPr>
              <a:t>‹N›</a:t>
            </a:fld>
            <a:endParaRPr lang="fr-FR" altLang="fr-FR"/>
          </a:p>
        </p:txBody>
      </p:sp>
    </p:spTree>
    <p:extLst>
      <p:ext uri="{BB962C8B-B14F-4D97-AF65-F5344CB8AC3E}">
        <p14:creationId xmlns:p14="http://schemas.microsoft.com/office/powerpoint/2010/main" val="81631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E3358-75F3-4849-82EB-1329C73832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29F23E7-1E63-45A5-9908-442DF5BA5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8D14BA7-6799-4FD4-A624-81D013CAD4FE}"/>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63465EC3-0556-42CF-8D53-4B1E5651FC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9F57E2-66F7-40DC-A3BF-4A6FDA45E0EE}"/>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382504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9B21-A55B-4711-8B19-1972AA024E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15C0B4-6ED5-4605-AE76-D04F53E557B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E7D002-C8A6-4815-AD51-3512C5C883B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C4EE7A-1F30-44B7-8254-9F7C32B9F39E}"/>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6" name="Espace réservé du pied de page 5">
            <a:extLst>
              <a:ext uri="{FF2B5EF4-FFF2-40B4-BE49-F238E27FC236}">
                <a16:creationId xmlns:a16="http://schemas.microsoft.com/office/drawing/2014/main" id="{7C666659-85D8-4FC3-9EC6-7F52F9C418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65CC26-5168-4AC0-98CB-9A04459ED385}"/>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74532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9AC3F-D207-4C12-ADBF-B90315A373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679101-58F1-4A79-AD3E-120B42B968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13A76E0-7F3A-42C7-A66D-4599117E71A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3013A48-FB6D-41E7-BDDF-D89CA06C7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00EB28B-7A08-40E8-8259-8661FB85F28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7B0465-00E9-4FE6-8163-4C9863289C49}"/>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8" name="Espace réservé du pied de page 7">
            <a:extLst>
              <a:ext uri="{FF2B5EF4-FFF2-40B4-BE49-F238E27FC236}">
                <a16:creationId xmlns:a16="http://schemas.microsoft.com/office/drawing/2014/main" id="{480DD58F-6E9D-4F1F-AAE0-DF17371EFA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CA5312-27A9-4DC2-8E92-83967EC6FC67}"/>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189388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808BE-799E-40B0-BD89-9C1FFA5888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FD88DD-04F2-4491-9578-748DB1DF2155}"/>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4" name="Espace réservé du pied de page 3">
            <a:extLst>
              <a:ext uri="{FF2B5EF4-FFF2-40B4-BE49-F238E27FC236}">
                <a16:creationId xmlns:a16="http://schemas.microsoft.com/office/drawing/2014/main" id="{5680E1D2-0E1A-4CCB-BD77-4D4F2EDC865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57E4387-DCAD-4BE0-9CAB-ECD664838FDF}"/>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47376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5F8FD2-939B-45AE-96F9-585A887C1403}"/>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3" name="Espace réservé du pied de page 2">
            <a:extLst>
              <a:ext uri="{FF2B5EF4-FFF2-40B4-BE49-F238E27FC236}">
                <a16:creationId xmlns:a16="http://schemas.microsoft.com/office/drawing/2014/main" id="{70DEA14D-6D20-4D18-90DF-9927653F15E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2AEE73-FFA8-4916-AFE9-913647444D38}"/>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662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8C6A5-BCF6-482C-8D53-BD69D74F59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2559BB8-1CCF-461E-81F6-05DE277FF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D6DA207-13E3-45EB-8621-1C688AD72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30D8982-E77A-43CC-A275-16ACF46256C5}"/>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6" name="Espace réservé du pied de page 5">
            <a:extLst>
              <a:ext uri="{FF2B5EF4-FFF2-40B4-BE49-F238E27FC236}">
                <a16:creationId xmlns:a16="http://schemas.microsoft.com/office/drawing/2014/main" id="{7052F51B-5C35-4EAF-899D-095D8B95F9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C59391-4E68-45E8-98DC-E8F4E0D346FF}"/>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45488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6788C-098B-4D5B-8AC4-21A3B34A28F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25E006E-8A53-4EB0-B5C0-4C6C64A17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C71DE6-1FFC-4BDD-8449-1645F72EB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DAFECBF-5196-495F-96AD-44A0219A684E}"/>
              </a:ext>
            </a:extLst>
          </p:cNvPr>
          <p:cNvSpPr>
            <a:spLocks noGrp="1"/>
          </p:cNvSpPr>
          <p:nvPr>
            <p:ph type="dt" sz="half" idx="10"/>
          </p:nvPr>
        </p:nvSpPr>
        <p:spPr/>
        <p:txBody>
          <a:bodyPr/>
          <a:lstStyle/>
          <a:p>
            <a:fld id="{85562667-2328-4FDC-8CA1-CA2B60B35849}" type="datetimeFigureOut">
              <a:rPr lang="fr-FR" smtClean="0"/>
              <a:t>07/01/2019</a:t>
            </a:fld>
            <a:endParaRPr lang="fr-FR"/>
          </a:p>
        </p:txBody>
      </p:sp>
      <p:sp>
        <p:nvSpPr>
          <p:cNvPr id="6" name="Espace réservé du pied de page 5">
            <a:extLst>
              <a:ext uri="{FF2B5EF4-FFF2-40B4-BE49-F238E27FC236}">
                <a16:creationId xmlns:a16="http://schemas.microsoft.com/office/drawing/2014/main" id="{B1AA1B67-9B36-4E78-8183-1BE37ED637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6EC19B-D6D1-47A1-BCBC-A3970CBCE5AA}"/>
              </a:ext>
            </a:extLst>
          </p:cNvPr>
          <p:cNvSpPr>
            <a:spLocks noGrp="1"/>
          </p:cNvSpPr>
          <p:nvPr>
            <p:ph type="sldNum" sz="quarter" idx="12"/>
          </p:nvPr>
        </p:nvSpPr>
        <p:spPr/>
        <p:txBody>
          <a:bodyPr/>
          <a:lstStyle/>
          <a:p>
            <a:fld id="{BD5861EB-A223-4FFF-B128-303BD30E8DD4}" type="slidenum">
              <a:rPr lang="fr-FR" smtClean="0"/>
              <a:t>‹N›</a:t>
            </a:fld>
            <a:endParaRPr lang="fr-FR"/>
          </a:p>
        </p:txBody>
      </p:sp>
    </p:spTree>
    <p:extLst>
      <p:ext uri="{BB962C8B-B14F-4D97-AF65-F5344CB8AC3E}">
        <p14:creationId xmlns:p14="http://schemas.microsoft.com/office/powerpoint/2010/main" val="382466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3348C9-F09D-43F3-B025-2B6E41DF8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4BB6BA8-74C2-4A58-BF3A-BC9ED3C9E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E011D0-595D-436B-A705-7784B5283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62667-2328-4FDC-8CA1-CA2B60B35849}" type="datetimeFigureOut">
              <a:rPr lang="fr-FR" smtClean="0"/>
              <a:t>07/01/2019</a:t>
            </a:fld>
            <a:endParaRPr lang="fr-FR"/>
          </a:p>
        </p:txBody>
      </p:sp>
      <p:sp>
        <p:nvSpPr>
          <p:cNvPr id="5" name="Espace réservé du pied de page 4">
            <a:extLst>
              <a:ext uri="{FF2B5EF4-FFF2-40B4-BE49-F238E27FC236}">
                <a16:creationId xmlns:a16="http://schemas.microsoft.com/office/drawing/2014/main" id="{675F9678-6579-49AB-B45D-D29AFD44F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9EF3CA9-6642-4F25-9595-89DC086D3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861EB-A223-4FFF-B128-303BD30E8DD4}" type="slidenum">
              <a:rPr lang="fr-FR" smtClean="0"/>
              <a:t>‹N›</a:t>
            </a:fld>
            <a:endParaRPr lang="fr-FR"/>
          </a:p>
        </p:txBody>
      </p:sp>
    </p:spTree>
    <p:extLst>
      <p:ext uri="{BB962C8B-B14F-4D97-AF65-F5344CB8AC3E}">
        <p14:creationId xmlns:p14="http://schemas.microsoft.com/office/powerpoint/2010/main" val="23138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5C982-0265-4346-A7D7-CD67C2605A07}" type="datetimeFigureOut">
              <a:rPr lang="fr-FR" smtClean="0"/>
              <a:t>07/01/2019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26C8-FED8-954A-8211-C510A01B2CEE}" type="slidenum">
              <a:rPr lang="fr-FR" smtClean="0"/>
              <a:t>‹N›</a:t>
            </a:fld>
            <a:endParaRPr lang="fr-FR"/>
          </a:p>
        </p:txBody>
      </p:sp>
    </p:spTree>
    <p:extLst>
      <p:ext uri="{BB962C8B-B14F-4D97-AF65-F5344CB8AC3E}">
        <p14:creationId xmlns:p14="http://schemas.microsoft.com/office/powerpoint/2010/main" val="355806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F201D-0533-4DF4-8402-71A2E4F75102}"/>
              </a:ext>
            </a:extLst>
          </p:cNvPr>
          <p:cNvSpPr>
            <a:spLocks noGrp="1"/>
          </p:cNvSpPr>
          <p:nvPr>
            <p:ph type="ctrTitle"/>
          </p:nvPr>
        </p:nvSpPr>
        <p:spPr>
          <a:xfrm>
            <a:off x="701040" y="300447"/>
            <a:ext cx="10866120" cy="4240556"/>
          </a:xfrm>
        </p:spPr>
        <p:txBody>
          <a:bodyPr>
            <a:noAutofit/>
          </a:bodyPr>
          <a:lstStyle/>
          <a:p>
            <a:r>
              <a:rPr lang="fr-FR" sz="6600" b="1" dirty="0"/>
              <a:t>L’IA, un outil qui oblige à repenser l’éthique et la psychologie</a:t>
            </a:r>
            <a:br>
              <a:rPr lang="fr-FR" sz="6600" b="1" dirty="0"/>
            </a:br>
            <a:r>
              <a:rPr lang="fr-FR" sz="4000" b="1" dirty="0"/>
              <a:t>Colloque franco </a:t>
            </a:r>
            <a:r>
              <a:rPr lang="fr-FR" sz="4000" b="1"/>
              <a:t>Italien </a:t>
            </a:r>
            <a:br>
              <a:rPr lang="fr-FR" sz="4000" b="1"/>
            </a:br>
            <a:r>
              <a:rPr lang="fr-FR" sz="4000" b="1"/>
              <a:t>21 novembre 2018</a:t>
            </a:r>
            <a:endParaRPr lang="fr-FR" sz="6600" b="1" dirty="0"/>
          </a:p>
        </p:txBody>
      </p:sp>
      <p:sp>
        <p:nvSpPr>
          <p:cNvPr id="3" name="Sous-titre 2">
            <a:extLst>
              <a:ext uri="{FF2B5EF4-FFF2-40B4-BE49-F238E27FC236}">
                <a16:creationId xmlns:a16="http://schemas.microsoft.com/office/drawing/2014/main" id="{EA0A1DE4-9709-4997-A7E6-552DB6086534}"/>
              </a:ext>
            </a:extLst>
          </p:cNvPr>
          <p:cNvSpPr>
            <a:spLocks noGrp="1"/>
          </p:cNvSpPr>
          <p:nvPr>
            <p:ph type="subTitle" idx="1"/>
          </p:nvPr>
        </p:nvSpPr>
        <p:spPr>
          <a:xfrm>
            <a:off x="222069" y="4819973"/>
            <a:ext cx="11861074" cy="1737580"/>
          </a:xfrm>
          <a:solidFill>
            <a:schemeClr val="accent2"/>
          </a:solidFill>
        </p:spPr>
        <p:txBody>
          <a:bodyPr>
            <a:normAutofit/>
          </a:bodyPr>
          <a:lstStyle/>
          <a:p>
            <a:r>
              <a:rPr lang="fr-FR" sz="3200" b="1" dirty="0"/>
              <a:t>Serge TISSERON </a:t>
            </a:r>
          </a:p>
          <a:p>
            <a:r>
              <a:rPr lang="fr-FR" b="1" dirty="0"/>
              <a:t>Psychiatre, Docteur en psychologie, Membre de l’Académie des technologies, Président Fondateur de l’Institut pour l’Etude des Relations </a:t>
            </a:r>
            <a:r>
              <a:rPr lang="fr-FR" b="1" dirty="0" err="1"/>
              <a:t>Homme-Robots</a:t>
            </a:r>
            <a:r>
              <a:rPr lang="fr-FR" b="1" dirty="0"/>
              <a:t> (IERHR)</a:t>
            </a:r>
            <a:r>
              <a:rPr lang="fr-FR" dirty="0"/>
              <a:t/>
            </a:r>
            <a:br>
              <a:rPr lang="fr-FR" dirty="0"/>
            </a:br>
            <a:endParaRPr lang="fr-FR" dirty="0"/>
          </a:p>
        </p:txBody>
      </p:sp>
    </p:spTree>
    <p:extLst>
      <p:ext uri="{BB962C8B-B14F-4D97-AF65-F5344CB8AC3E}">
        <p14:creationId xmlns:p14="http://schemas.microsoft.com/office/powerpoint/2010/main" val="254812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DD2480-1E15-40A7-BC0E-01F5EE7A8804}"/>
              </a:ext>
            </a:extLst>
          </p:cNvPr>
          <p:cNvSpPr>
            <a:spLocks noGrp="1"/>
          </p:cNvSpPr>
          <p:nvPr>
            <p:ph idx="1"/>
          </p:nvPr>
        </p:nvSpPr>
        <p:spPr>
          <a:xfrm>
            <a:off x="404949" y="731520"/>
            <a:ext cx="10948851" cy="5445443"/>
          </a:xfrm>
          <a:solidFill>
            <a:srgbClr val="FFC000"/>
          </a:solidFill>
        </p:spPr>
        <p:txBody>
          <a:bodyPr>
            <a:normAutofit/>
          </a:bodyPr>
          <a:lstStyle/>
          <a:p>
            <a:pPr marL="0" indent="0">
              <a:buNone/>
            </a:pPr>
            <a:r>
              <a:rPr lang="fr-FR" sz="4400" dirty="0"/>
              <a:t>Du côté des consommateurs, les IA vont répondre à la demande de beaucoup d’avoir un « compagnon de vie ». </a:t>
            </a:r>
          </a:p>
          <a:p>
            <a:pPr marL="0" indent="0">
              <a:buNone/>
            </a:pPr>
            <a:r>
              <a:rPr lang="fr-FR" sz="4400" dirty="0"/>
              <a:t>Mais pour leurs fabricants, ils vont constituer un nouveau moyen d’influencer toujours plus le choix des consommateurs.</a:t>
            </a:r>
          </a:p>
          <a:p>
            <a:pPr marL="0" indent="0" algn="ctr">
              <a:buNone/>
            </a:pPr>
            <a:r>
              <a:rPr lang="fr-FR" sz="4400" b="1" dirty="0"/>
              <a:t>Avec </a:t>
            </a:r>
            <a:r>
              <a:rPr lang="fr-FR" sz="4400" b="1" dirty="0">
                <a:latin typeface="Arial" panose="020B0604020202020204" pitchFamily="34" charset="0"/>
                <a:cs typeface="Arial" panose="020B0604020202020204" pitchFamily="34" charset="0"/>
              </a:rPr>
              <a:t>3 RISQUES</a:t>
            </a:r>
          </a:p>
          <a:p>
            <a:pPr marL="0" indent="0">
              <a:buNone/>
            </a:pPr>
            <a:endParaRPr lang="fr-FR" sz="4400" dirty="0"/>
          </a:p>
        </p:txBody>
      </p:sp>
    </p:spTree>
    <p:extLst>
      <p:ext uri="{BB962C8B-B14F-4D97-AF65-F5344CB8AC3E}">
        <p14:creationId xmlns:p14="http://schemas.microsoft.com/office/powerpoint/2010/main" val="407268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F9424DB-30F6-455F-A6F7-5A36F11360CA}"/>
              </a:ext>
            </a:extLst>
          </p:cNvPr>
          <p:cNvSpPr>
            <a:spLocks noGrp="1"/>
          </p:cNvSpPr>
          <p:nvPr>
            <p:ph type="title" sz="quarter"/>
          </p:nvPr>
        </p:nvSpPr>
        <p:spPr>
          <a:xfrm>
            <a:off x="331304" y="28829"/>
            <a:ext cx="7109402" cy="2029897"/>
          </a:xfrm>
          <a:solidFill>
            <a:srgbClr val="FFC000"/>
          </a:solidFill>
        </p:spPr>
        <p:txBody>
          <a:bodyPr>
            <a:normAutofit fontScale="90000"/>
          </a:bodyPr>
          <a:lstStyle/>
          <a:p>
            <a:r>
              <a:rPr lang="fr-FR" altLang="fr-FR" sz="3600" b="1" dirty="0">
                <a:latin typeface="Arial" panose="020B0604020202020204" pitchFamily="34" charset="0"/>
                <a:cs typeface="Arial" panose="020B0604020202020204" pitchFamily="34" charset="0"/>
              </a:rPr>
              <a:t>Le risque d’oublier que le robot est connectés en permanence et peut transmettre nos données personnelles à son fabricant</a:t>
            </a:r>
            <a:r>
              <a:rPr lang="fr-FR" altLang="fr-FR" sz="1400" b="1" dirty="0"/>
              <a:t/>
            </a:r>
            <a:br>
              <a:rPr lang="fr-FR" altLang="fr-FR" sz="1400" b="1" dirty="0"/>
            </a:br>
            <a:endParaRPr lang="fr-FR" sz="1400" dirty="0"/>
          </a:p>
        </p:txBody>
      </p:sp>
      <p:sp>
        <p:nvSpPr>
          <p:cNvPr id="8" name="Espace réservé du contenu 7">
            <a:extLst>
              <a:ext uri="{FF2B5EF4-FFF2-40B4-BE49-F238E27FC236}">
                <a16:creationId xmlns:a16="http://schemas.microsoft.com/office/drawing/2014/main" id="{043DD462-535F-4A98-9E96-6D60A4B135FE}"/>
              </a:ext>
            </a:extLst>
          </p:cNvPr>
          <p:cNvSpPr>
            <a:spLocks noGrp="1"/>
          </p:cNvSpPr>
          <p:nvPr>
            <p:ph sz="quarter" idx="1"/>
          </p:nvPr>
        </p:nvSpPr>
        <p:spPr>
          <a:xfrm>
            <a:off x="424071" y="2581834"/>
            <a:ext cx="6873200" cy="1380565"/>
          </a:xfrm>
          <a:solidFill>
            <a:srgbClr val="FFC000"/>
          </a:solidFill>
        </p:spPr>
        <p:txBody>
          <a:bodyPr>
            <a:normAutofit lnSpcReduction="10000"/>
          </a:bodyPr>
          <a:lstStyle/>
          <a:p>
            <a:pPr marL="0" indent="0">
              <a:buNone/>
            </a:pPr>
            <a:r>
              <a:rPr lang="fr-FR" altLang="fr-FR" sz="3200" b="1" dirty="0">
                <a:latin typeface="Arial" panose="020B0604020202020204" pitchFamily="34" charset="0"/>
                <a:cs typeface="Arial" panose="020B0604020202020204" pitchFamily="34" charset="0"/>
              </a:rPr>
              <a:t>Le risque de croire qu’ils éprouvent des émotions et peuvent souffrir</a:t>
            </a:r>
          </a:p>
          <a:p>
            <a:pPr marL="0" indent="0">
              <a:buNone/>
            </a:pPr>
            <a:endParaRPr lang="fr-FR" dirty="0"/>
          </a:p>
        </p:txBody>
      </p:sp>
      <p:sp>
        <p:nvSpPr>
          <p:cNvPr id="10" name="Espace réservé du contenu 9">
            <a:extLst>
              <a:ext uri="{FF2B5EF4-FFF2-40B4-BE49-F238E27FC236}">
                <a16:creationId xmlns:a16="http://schemas.microsoft.com/office/drawing/2014/main" id="{312463E8-2F86-4170-AEE8-F93061374635}"/>
              </a:ext>
            </a:extLst>
          </p:cNvPr>
          <p:cNvSpPr>
            <a:spLocks noGrp="1"/>
          </p:cNvSpPr>
          <p:nvPr>
            <p:ph sz="quarter" idx="3"/>
          </p:nvPr>
        </p:nvSpPr>
        <p:spPr>
          <a:xfrm>
            <a:off x="424071" y="4715434"/>
            <a:ext cx="7195929" cy="1380566"/>
          </a:xfrm>
          <a:solidFill>
            <a:srgbClr val="FFC000"/>
          </a:solidFill>
        </p:spPr>
        <p:txBody>
          <a:bodyPr>
            <a:normAutofit lnSpcReduction="10000"/>
          </a:bodyPr>
          <a:lstStyle/>
          <a:p>
            <a:pPr marL="0" indent="0">
              <a:buNone/>
            </a:pPr>
            <a:r>
              <a:rPr lang="fr-FR" altLang="fr-FR" sz="3200" b="1" dirty="0">
                <a:latin typeface="Arial" panose="020B0604020202020204" pitchFamily="34" charset="0"/>
                <a:cs typeface="Arial" panose="020B0604020202020204" pitchFamily="34" charset="0"/>
              </a:rPr>
              <a:t>Le risque de préférer le robot à l’humain et de l’ériger en modèle pour l’homme</a:t>
            </a:r>
          </a:p>
          <a:p>
            <a:pPr marL="0" indent="0">
              <a:buNone/>
            </a:pPr>
            <a:endParaRPr lang="fr-FR" dirty="0"/>
          </a:p>
        </p:txBody>
      </p:sp>
      <p:pic>
        <p:nvPicPr>
          <p:cNvPr id="12" name="Picture 11">
            <a:extLst>
              <a:ext uri="{FF2B5EF4-FFF2-40B4-BE49-F238E27FC236}">
                <a16:creationId xmlns:a16="http://schemas.microsoft.com/office/drawing/2014/main" id="{1D990494-E9EA-400A-BA51-6136801088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385302" y="28829"/>
            <a:ext cx="2530731" cy="2029897"/>
          </a:xfrm>
          <a:prstGeom prst="rect">
            <a:avLst/>
          </a:prstGeom>
          <a:noFill/>
          <a:ln/>
        </p:spPr>
      </p:pic>
      <p:pic>
        <p:nvPicPr>
          <p:cNvPr id="13" name="Picture 4">
            <a:extLst>
              <a:ext uri="{FF2B5EF4-FFF2-40B4-BE49-F238E27FC236}">
                <a16:creationId xmlns:a16="http://schemas.microsoft.com/office/drawing/2014/main" id="{17E2EEB8-0E5A-4FDA-814E-D4A67A89B259}"/>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8305801" y="2157948"/>
            <a:ext cx="2971799" cy="1981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 name="Image 5">
            <a:extLst>
              <a:ext uri="{FF2B5EF4-FFF2-40B4-BE49-F238E27FC236}">
                <a16:creationId xmlns:a16="http://schemas.microsoft.com/office/drawing/2014/main" id="{D1943019-C8D2-4161-B4BE-EBDE2F315BB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8385302" y="4267200"/>
            <a:ext cx="2684077" cy="2429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574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A5D41F0-8DFF-49EB-8D66-020F9D5E16C7}"/>
              </a:ext>
            </a:extLst>
          </p:cNvPr>
          <p:cNvSpPr>
            <a:spLocks noGrp="1"/>
          </p:cNvSpPr>
          <p:nvPr>
            <p:ph type="title"/>
          </p:nvPr>
        </p:nvSpPr>
        <p:spPr>
          <a:xfrm>
            <a:off x="838200" y="365125"/>
            <a:ext cx="10515600" cy="5802593"/>
          </a:xfrm>
          <a:solidFill>
            <a:schemeClr val="accent2"/>
          </a:solidFill>
        </p:spPr>
        <p:txBody>
          <a:bodyPr>
            <a:normAutofit/>
          </a:bodyPr>
          <a:lstStyle/>
          <a:p>
            <a:pPr algn="ctr"/>
            <a:r>
              <a:rPr lang="fr-FR" sz="9600" b="1" dirty="0"/>
              <a:t>Vers la construction d’une </a:t>
            </a:r>
            <a:r>
              <a:rPr lang="fr-FR" sz="9600" b="1" dirty="0">
                <a:cs typeface="Arial" panose="020B0604020202020204" pitchFamily="34" charset="0"/>
              </a:rPr>
              <a:t>nouvelle </a:t>
            </a:r>
            <a:br>
              <a:rPr lang="fr-FR" sz="9600" b="1" dirty="0">
                <a:cs typeface="Arial" panose="020B0604020202020204" pitchFamily="34" charset="0"/>
              </a:rPr>
            </a:br>
            <a:r>
              <a:rPr lang="fr-FR" sz="9600" b="1" dirty="0">
                <a:cs typeface="Arial" panose="020B0604020202020204" pitchFamily="34" charset="0"/>
              </a:rPr>
              <a:t>éthique</a:t>
            </a:r>
          </a:p>
        </p:txBody>
      </p:sp>
    </p:spTree>
    <p:extLst>
      <p:ext uri="{BB962C8B-B14F-4D97-AF65-F5344CB8AC3E}">
        <p14:creationId xmlns:p14="http://schemas.microsoft.com/office/powerpoint/2010/main" val="323296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86129-AEC9-41F1-8EA7-A4373A55E541}"/>
              </a:ext>
            </a:extLst>
          </p:cNvPr>
          <p:cNvSpPr>
            <a:spLocks noGrp="1"/>
          </p:cNvSpPr>
          <p:nvPr>
            <p:ph type="title"/>
          </p:nvPr>
        </p:nvSpPr>
        <p:spPr>
          <a:xfrm>
            <a:off x="838200" y="365125"/>
            <a:ext cx="10515600" cy="1216932"/>
          </a:xfrm>
          <a:solidFill>
            <a:schemeClr val="accent2"/>
          </a:solidFill>
        </p:spPr>
        <p:txBody>
          <a:bodyPr>
            <a:normAutofit/>
          </a:bodyPr>
          <a:lstStyle/>
          <a:p>
            <a:pPr algn="ctr"/>
            <a:r>
              <a:rPr lang="fr-FR" b="1" dirty="0"/>
              <a:t>Deux principes absolus</a:t>
            </a:r>
            <a:endParaRPr lang="fr-FR" dirty="0"/>
          </a:p>
        </p:txBody>
      </p:sp>
      <p:sp>
        <p:nvSpPr>
          <p:cNvPr id="3" name="Espace réservé du contenu 2">
            <a:extLst>
              <a:ext uri="{FF2B5EF4-FFF2-40B4-BE49-F238E27FC236}">
                <a16:creationId xmlns:a16="http://schemas.microsoft.com/office/drawing/2014/main" id="{5FA76571-73E4-430B-B0C1-B5FDAA10ED0A}"/>
              </a:ext>
            </a:extLst>
          </p:cNvPr>
          <p:cNvSpPr>
            <a:spLocks noGrp="1"/>
          </p:cNvSpPr>
          <p:nvPr>
            <p:ph idx="1"/>
          </p:nvPr>
        </p:nvSpPr>
        <p:spPr>
          <a:xfrm>
            <a:off x="838200" y="1886857"/>
            <a:ext cx="10515600" cy="4606018"/>
          </a:xfrm>
        </p:spPr>
        <p:txBody>
          <a:bodyPr>
            <a:normAutofit/>
          </a:bodyPr>
          <a:lstStyle/>
          <a:p>
            <a:pPr marL="0" indent="0">
              <a:buNone/>
            </a:pPr>
            <a:r>
              <a:rPr lang="fr-FR" b="1" dirty="0">
                <a:latin typeface="Arial" panose="020B0604020202020204" pitchFamily="34" charset="0"/>
                <a:cs typeface="Arial" panose="020B0604020202020204" pitchFamily="34" charset="0"/>
              </a:rPr>
              <a:t>1. toujours savoir qu’on a affaire à une IA ou bien à un humain (garder les spécificités de la relation humaine pour les humains)</a:t>
            </a:r>
            <a:endParaRPr lang="fr-FR" b="1" dirty="0">
              <a:solidFill>
                <a:srgbClr val="FF0000"/>
              </a:solidFill>
              <a:latin typeface="Arial" panose="020B0604020202020204" pitchFamily="34" charset="0"/>
              <a:cs typeface="Arial" panose="020B0604020202020204" pitchFamily="34" charset="0"/>
            </a:endParaRPr>
          </a:p>
          <a:p>
            <a:pPr marL="0" indent="0">
              <a:buNone/>
            </a:pPr>
            <a:r>
              <a:rPr lang="fr-FR" b="1" dirty="0">
                <a:latin typeface="Arial" panose="020B0604020202020204" pitchFamily="34" charset="0"/>
                <a:cs typeface="Arial" panose="020B0604020202020204" pitchFamily="34" charset="0"/>
              </a:rPr>
              <a:t>2. Les IA, et les robots, ne remplacent les humains que pour des tâches dans lesquelles il n’y a pas d’intervention auprès d’humains. Des tâches dangereuses, sales, répétitives… </a:t>
            </a:r>
          </a:p>
          <a:p>
            <a:pPr marL="0" indent="0">
              <a:buNone/>
            </a:pPr>
            <a:r>
              <a:rPr lang="fr-FR" dirty="0"/>
              <a:t>Dès qu’il y a une relation, les robots doivent être des outils comme les autres : ils doivent accompagner et aider le professionnel, pour lui permettre de faire mieux avec eux ce qu’il faisait auparavant sans eux. C’est notamment le cas dans les domaines médicaux et scolaire.</a:t>
            </a:r>
          </a:p>
        </p:txBody>
      </p:sp>
    </p:spTree>
    <p:extLst>
      <p:ext uri="{BB962C8B-B14F-4D97-AF65-F5344CB8AC3E}">
        <p14:creationId xmlns:p14="http://schemas.microsoft.com/office/powerpoint/2010/main" val="192514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B1DF96-D3B0-48FE-986D-022F2A7DBF82}"/>
              </a:ext>
            </a:extLst>
          </p:cNvPr>
          <p:cNvSpPr>
            <a:spLocks noGrp="1"/>
          </p:cNvSpPr>
          <p:nvPr>
            <p:ph idx="1"/>
          </p:nvPr>
        </p:nvSpPr>
        <p:spPr>
          <a:xfrm>
            <a:off x="838200" y="470263"/>
            <a:ext cx="10515600" cy="5706700"/>
          </a:xfrm>
          <a:solidFill>
            <a:srgbClr val="FFC000"/>
          </a:solidFill>
        </p:spPr>
        <p:txBody>
          <a:bodyPr>
            <a:normAutofit/>
          </a:bodyPr>
          <a:lstStyle/>
          <a:p>
            <a:pPr marL="0" indent="0">
              <a:buNone/>
            </a:pPr>
            <a:r>
              <a:rPr lang="fr-FR" sz="4300" b="1" dirty="0"/>
              <a:t>Des mesures législatives</a:t>
            </a:r>
            <a:r>
              <a:rPr lang="fr-FR" sz="4300" dirty="0"/>
              <a:t> </a:t>
            </a:r>
          </a:p>
          <a:p>
            <a:r>
              <a:rPr lang="fr-FR" dirty="0"/>
              <a:t>sur les emplois (formation et reconversion professionnelle), </a:t>
            </a:r>
          </a:p>
          <a:p>
            <a:r>
              <a:rPr lang="fr-FR" dirty="0"/>
              <a:t>sur la protection de la vie privée (connaissance par l’utilisateur de ses données prélevées et de leur utilisation), </a:t>
            </a:r>
          </a:p>
          <a:p>
            <a:r>
              <a:rPr lang="fr-FR" dirty="0"/>
              <a:t>sur l’économie (condamnation de l’obsolescence programmée et récupération / reconversion des objets techniques vieillis et abandonnés) </a:t>
            </a:r>
          </a:p>
          <a:p>
            <a:r>
              <a:rPr lang="fr-FR" dirty="0"/>
              <a:t>sur le respect du libre choix (par exemple demander l’autorisation des patients dans le cas d’utilisation thérapeutique). I</a:t>
            </a:r>
          </a:p>
          <a:p>
            <a:r>
              <a:rPr lang="fr-FR" dirty="0"/>
              <a:t>Interdire les publicités mensongères qui prétendent vendre des « </a:t>
            </a:r>
            <a:r>
              <a:rPr lang="fr-FR" dirty="0" err="1"/>
              <a:t>émo</a:t>
            </a:r>
            <a:r>
              <a:rPr lang="fr-FR" dirty="0"/>
              <a:t> robots », autrement dit des robots qui seraient capables d’émotions. </a:t>
            </a:r>
          </a:p>
          <a:p>
            <a:pPr marL="0" indent="0">
              <a:buNone/>
            </a:pPr>
            <a:endParaRPr lang="fr-FR" dirty="0"/>
          </a:p>
        </p:txBody>
      </p:sp>
    </p:spTree>
    <p:extLst>
      <p:ext uri="{BB962C8B-B14F-4D97-AF65-F5344CB8AC3E}">
        <p14:creationId xmlns:p14="http://schemas.microsoft.com/office/powerpoint/2010/main" val="95961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E66FD-62EE-4F0E-BECC-9E11C8D7ABE1}"/>
              </a:ext>
            </a:extLst>
          </p:cNvPr>
          <p:cNvSpPr>
            <a:spLocks noGrp="1"/>
          </p:cNvSpPr>
          <p:nvPr>
            <p:ph type="title"/>
          </p:nvPr>
        </p:nvSpPr>
        <p:spPr>
          <a:xfrm>
            <a:off x="838200" y="365125"/>
            <a:ext cx="10515600" cy="3540669"/>
          </a:xfrm>
          <a:solidFill>
            <a:srgbClr val="FFC000"/>
          </a:solidFill>
        </p:spPr>
        <p:txBody>
          <a:bodyPr>
            <a:normAutofit fontScale="90000"/>
          </a:bodyPr>
          <a:lstStyle/>
          <a:p>
            <a:r>
              <a:rPr lang="fr-FR" sz="4000" b="1" dirty="0">
                <a:latin typeface="+mn-lt"/>
              </a:rPr>
              <a:t>Des mesures technologiques</a:t>
            </a:r>
            <a:r>
              <a:rPr lang="fr-FR" sz="4000" dirty="0">
                <a:latin typeface="+mn-lt"/>
              </a:rPr>
              <a:t> </a:t>
            </a:r>
            <a:r>
              <a:rPr lang="fr-FR" sz="3100" dirty="0">
                <a:latin typeface="+mn-lt"/>
              </a:rPr>
              <a:t/>
            </a:r>
            <a:br>
              <a:rPr lang="fr-FR" sz="3100" dirty="0">
                <a:latin typeface="+mn-lt"/>
              </a:rPr>
            </a:br>
            <a:r>
              <a:rPr lang="fr-FR" sz="3100" dirty="0">
                <a:latin typeface="+mn-lt"/>
              </a:rPr>
              <a:t>*  Privilégier </a:t>
            </a:r>
            <a:r>
              <a:rPr lang="fr-FR" sz="3200" dirty="0">
                <a:latin typeface="Arial" panose="020B0604020202020204" pitchFamily="34" charset="0"/>
                <a:cs typeface="Arial" panose="020B0604020202020204" pitchFamily="34" charset="0"/>
              </a:rPr>
              <a:t>des robots qui favorisent la sociabilité et l’autonomie et finalement l’humanité de leurs utilisateurs. </a:t>
            </a:r>
            <a:br>
              <a:rPr lang="fr-FR" sz="3200" dirty="0">
                <a:latin typeface="Arial" panose="020B0604020202020204" pitchFamily="34" charset="0"/>
                <a:cs typeface="Arial" panose="020B0604020202020204" pitchFamily="34" charset="0"/>
              </a:rPr>
            </a:br>
            <a:r>
              <a:rPr lang="fr-FR" sz="3200" b="1" dirty="0">
                <a:solidFill>
                  <a:srgbClr val="FF0000"/>
                </a:solidFill>
                <a:latin typeface="Arial" panose="020B0604020202020204" pitchFamily="34" charset="0"/>
                <a:cs typeface="Arial" panose="020B0604020202020204" pitchFamily="34" charset="0"/>
              </a:rPr>
              <a:t>Des robots créateurs de liens et pas des « robots Nutella »</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t>
            </a:r>
            <a:r>
              <a:rPr lang="fr-FR" sz="3100" dirty="0">
                <a:latin typeface="+mn-lt"/>
              </a:rPr>
              <a:t>Rendre une partie des protections des robots transparente afin de rendre visibles  les circuits électroniques et les câbles, ce qui  leur rend leur statut de machine. </a:t>
            </a:r>
            <a:br>
              <a:rPr lang="fr-FR" sz="3100" dirty="0">
                <a:latin typeface="+mn-lt"/>
              </a:rPr>
            </a:br>
            <a:r>
              <a:rPr lang="fr-FR" sz="3100" dirty="0">
                <a:latin typeface="+mn-lt"/>
              </a:rPr>
              <a:t>*  Favoriser la possibilité de les éteindre.</a:t>
            </a:r>
            <a:endParaRPr lang="fr-FR" dirty="0"/>
          </a:p>
        </p:txBody>
      </p:sp>
      <p:sp>
        <p:nvSpPr>
          <p:cNvPr id="3" name="Espace réservé du contenu 2">
            <a:extLst>
              <a:ext uri="{FF2B5EF4-FFF2-40B4-BE49-F238E27FC236}">
                <a16:creationId xmlns:a16="http://schemas.microsoft.com/office/drawing/2014/main" id="{A6D4ECF9-5578-4662-BE90-AC2245D3F3F4}"/>
              </a:ext>
            </a:extLst>
          </p:cNvPr>
          <p:cNvSpPr>
            <a:spLocks noGrp="1"/>
          </p:cNvSpPr>
          <p:nvPr>
            <p:ph idx="1"/>
          </p:nvPr>
        </p:nvSpPr>
        <p:spPr>
          <a:xfrm>
            <a:off x="838200" y="4284617"/>
            <a:ext cx="10515600" cy="1892345"/>
          </a:xfrm>
          <a:solidFill>
            <a:srgbClr val="FFC000"/>
          </a:solidFill>
        </p:spPr>
        <p:txBody>
          <a:bodyPr>
            <a:normAutofit/>
          </a:bodyPr>
          <a:lstStyle/>
          <a:p>
            <a:pPr marL="0" indent="0">
              <a:buNone/>
            </a:pPr>
            <a:r>
              <a:rPr lang="fr-FR" sz="4000" b="1" dirty="0"/>
              <a:t>Des mesures éducatives dès le plus jeune âge</a:t>
            </a:r>
            <a:endParaRPr lang="fr-FR" sz="4000" dirty="0"/>
          </a:p>
          <a:p>
            <a:r>
              <a:rPr lang="fr-FR" dirty="0"/>
              <a:t>Introduire des cours de programmation et de montage et démontage de robots dans les écoles, dès le primaire. </a:t>
            </a:r>
          </a:p>
        </p:txBody>
      </p:sp>
    </p:spTree>
    <p:extLst>
      <p:ext uri="{BB962C8B-B14F-4D97-AF65-F5344CB8AC3E}">
        <p14:creationId xmlns:p14="http://schemas.microsoft.com/office/powerpoint/2010/main" val="167348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83D47-F009-471E-AC0E-CD0019F57C96}"/>
              </a:ext>
            </a:extLst>
          </p:cNvPr>
          <p:cNvSpPr>
            <a:spLocks noGrp="1"/>
          </p:cNvSpPr>
          <p:nvPr>
            <p:ph type="title"/>
          </p:nvPr>
        </p:nvSpPr>
        <p:spPr>
          <a:xfrm>
            <a:off x="838200" y="365125"/>
            <a:ext cx="10515600" cy="3658235"/>
          </a:xfrm>
          <a:solidFill>
            <a:schemeClr val="accent2"/>
          </a:solidFill>
        </p:spPr>
        <p:txBody>
          <a:bodyPr>
            <a:normAutofit/>
          </a:bodyPr>
          <a:lstStyle/>
          <a:p>
            <a:pPr algn="ctr"/>
            <a:r>
              <a:rPr lang="fr-FR" sz="6600" b="1" dirty="0"/>
              <a:t>Vers la construction d’une Cyber psychologie</a:t>
            </a:r>
            <a:br>
              <a:rPr lang="fr-FR" sz="6600" b="1" dirty="0"/>
            </a:br>
            <a:r>
              <a:rPr lang="fr-FR" sz="6600" b="1" dirty="0"/>
              <a:t>3 objectifs</a:t>
            </a:r>
            <a:endParaRPr lang="fr-FR" sz="6600" dirty="0"/>
          </a:p>
        </p:txBody>
      </p:sp>
      <p:sp>
        <p:nvSpPr>
          <p:cNvPr id="3" name="Espace réservé du contenu 2">
            <a:extLst>
              <a:ext uri="{FF2B5EF4-FFF2-40B4-BE49-F238E27FC236}">
                <a16:creationId xmlns:a16="http://schemas.microsoft.com/office/drawing/2014/main" id="{7C4D8B00-8244-4D72-A49A-F980CB480E65}"/>
              </a:ext>
            </a:extLst>
          </p:cNvPr>
          <p:cNvSpPr>
            <a:spLocks noGrp="1"/>
          </p:cNvSpPr>
          <p:nvPr>
            <p:ph idx="1"/>
          </p:nvPr>
        </p:nvSpPr>
        <p:spPr>
          <a:xfrm>
            <a:off x="420914" y="4167051"/>
            <a:ext cx="11466286" cy="2451462"/>
          </a:xfrm>
        </p:spPr>
        <p:txBody>
          <a:bodyPr/>
          <a:lstStyle/>
          <a:p>
            <a:r>
              <a:rPr lang="fr-FR" sz="3200" dirty="0"/>
              <a:t>Choix de ce mot en hommage à Norbert Wiener, l’inventeur de la cybernétique. </a:t>
            </a:r>
          </a:p>
          <a:p>
            <a:r>
              <a:rPr lang="fr-FR" sz="3200" b="1" dirty="0"/>
              <a:t>L’Institut pour l’Etude des Relation Homme Robots (www.ierhr.org) a été créée le 5 octobre 2013 pour en poser les bases. </a:t>
            </a:r>
          </a:p>
          <a:p>
            <a:endParaRPr lang="fr-FR" sz="3200" dirty="0"/>
          </a:p>
          <a:p>
            <a:pPr marL="0" indent="0">
              <a:buNone/>
            </a:pPr>
            <a:endParaRPr lang="fr-FR" dirty="0"/>
          </a:p>
        </p:txBody>
      </p:sp>
    </p:spTree>
    <p:extLst>
      <p:ext uri="{BB962C8B-B14F-4D97-AF65-F5344CB8AC3E}">
        <p14:creationId xmlns:p14="http://schemas.microsoft.com/office/powerpoint/2010/main" val="146156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EDE97-CE98-4BEF-B3FD-333442AEE442}"/>
              </a:ext>
            </a:extLst>
          </p:cNvPr>
          <p:cNvSpPr>
            <a:spLocks noGrp="1"/>
          </p:cNvSpPr>
          <p:nvPr>
            <p:ph type="title"/>
          </p:nvPr>
        </p:nvSpPr>
        <p:spPr>
          <a:xfrm>
            <a:off x="264111" y="275049"/>
            <a:ext cx="11735776" cy="1785977"/>
          </a:xfrm>
          <a:solidFill>
            <a:srgbClr val="FFC000"/>
          </a:solidFill>
        </p:spPr>
        <p:txBody>
          <a:bodyPr>
            <a:normAutofit fontScale="90000"/>
          </a:bodyPr>
          <a:lstStyle/>
          <a:p>
            <a:r>
              <a:rPr lang="fr-FR" sz="3600" b="1" dirty="0">
                <a:latin typeface="Arial" panose="020B0604020202020204" pitchFamily="34" charset="0"/>
                <a:cs typeface="Arial" panose="020B0604020202020204" pitchFamily="34" charset="0"/>
              </a:rPr>
              <a:t>1. Pour étudier la façon dont les machines transforment l’homme en modifiant ses expériences sensorielles et motrices : au moins 10 domaines concernés</a:t>
            </a:r>
            <a:br>
              <a:rPr lang="fr-FR" sz="3600" b="1" dirty="0">
                <a:latin typeface="Arial" panose="020B0604020202020204" pitchFamily="34" charset="0"/>
                <a:cs typeface="Arial" panose="020B0604020202020204" pitchFamily="34" charset="0"/>
              </a:rPr>
            </a:br>
            <a:r>
              <a:rPr lang="fr-FR" sz="900" dirty="0"/>
              <a:t/>
            </a:r>
            <a:br>
              <a:rPr lang="fr-FR" sz="900" dirty="0"/>
            </a:br>
            <a:endParaRPr lang="fr-FR" sz="900" dirty="0"/>
          </a:p>
        </p:txBody>
      </p:sp>
      <p:sp>
        <p:nvSpPr>
          <p:cNvPr id="3" name="Espace réservé du texte 2">
            <a:extLst>
              <a:ext uri="{FF2B5EF4-FFF2-40B4-BE49-F238E27FC236}">
                <a16:creationId xmlns:a16="http://schemas.microsoft.com/office/drawing/2014/main" id="{6FB9A7C4-CA49-4F50-A458-E874DA679071}"/>
              </a:ext>
            </a:extLst>
          </p:cNvPr>
          <p:cNvSpPr>
            <a:spLocks noGrp="1"/>
          </p:cNvSpPr>
          <p:nvPr>
            <p:ph type="body" sz="half" idx="1"/>
          </p:nvPr>
        </p:nvSpPr>
        <p:spPr>
          <a:xfrm>
            <a:off x="609520" y="2299063"/>
            <a:ext cx="6926452" cy="4283888"/>
          </a:xfrm>
        </p:spPr>
        <p:txBody>
          <a:bodyPr/>
          <a:lstStyle/>
          <a:p>
            <a:pPr lvl="0"/>
            <a:r>
              <a:rPr lang="fr-FR" sz="2000" b="1" i="1" dirty="0"/>
              <a:t>La mémoire et la construction de l’identité</a:t>
            </a:r>
            <a:endParaRPr lang="fr-FR" sz="2000" dirty="0"/>
          </a:p>
          <a:p>
            <a:pPr lvl="0"/>
            <a:r>
              <a:rPr lang="fr-FR" sz="2000" b="1" i="1" dirty="0"/>
              <a:t>L’intimité</a:t>
            </a:r>
            <a:r>
              <a:rPr lang="fr-FR" sz="2000" b="1" dirty="0"/>
              <a:t> </a:t>
            </a:r>
            <a:r>
              <a:rPr lang="fr-FR" sz="2000" b="1" i="1" dirty="0"/>
              <a:t>et le discours intérieur.</a:t>
            </a:r>
            <a:endParaRPr lang="fr-FR" sz="2000" dirty="0"/>
          </a:p>
          <a:p>
            <a:pPr lvl="0"/>
            <a:r>
              <a:rPr lang="fr-FR" sz="2000" dirty="0"/>
              <a:t> </a:t>
            </a:r>
            <a:r>
              <a:rPr lang="fr-FR" sz="2000" b="1" i="1" dirty="0"/>
              <a:t>Le rapport à la solitude : est-on seul avec une machine ?</a:t>
            </a:r>
            <a:endParaRPr lang="fr-FR" sz="2000" dirty="0"/>
          </a:p>
          <a:p>
            <a:pPr lvl="0"/>
            <a:r>
              <a:rPr lang="fr-FR" sz="2000" b="1" i="1" dirty="0"/>
              <a:t>L’attente.</a:t>
            </a:r>
            <a:endParaRPr lang="fr-FR" sz="2000" dirty="0"/>
          </a:p>
          <a:p>
            <a:pPr lvl="0"/>
            <a:r>
              <a:rPr lang="fr-FR" sz="2000" b="1" i="1" dirty="0"/>
              <a:t>Le rapport à l’espace : vers la fin du GPS interne</a:t>
            </a:r>
            <a:endParaRPr lang="fr-FR" sz="2000" dirty="0"/>
          </a:p>
          <a:p>
            <a:pPr lvl="0"/>
            <a:r>
              <a:rPr lang="fr-FR" sz="2000" b="1" i="1" dirty="0"/>
              <a:t>La honte.</a:t>
            </a:r>
            <a:endParaRPr lang="fr-FR" sz="2000" dirty="0"/>
          </a:p>
          <a:p>
            <a:pPr lvl="0"/>
            <a:r>
              <a:rPr lang="fr-FR" sz="2000" b="1" i="1" dirty="0"/>
              <a:t>La culpabilité.</a:t>
            </a:r>
            <a:endParaRPr lang="fr-FR" sz="2000" dirty="0"/>
          </a:p>
          <a:p>
            <a:pPr lvl="0"/>
            <a:r>
              <a:rPr lang="fr-FR" sz="2000" b="1" i="1" dirty="0"/>
              <a:t>L’animisme.</a:t>
            </a:r>
            <a:endParaRPr lang="fr-FR" sz="2000" dirty="0"/>
          </a:p>
          <a:p>
            <a:pPr lvl="0"/>
            <a:r>
              <a:rPr lang="fr-FR" sz="2000" b="1" i="1" dirty="0"/>
              <a:t>Le rapport au temps et au deuil.</a:t>
            </a:r>
            <a:endParaRPr lang="fr-FR" sz="2000" dirty="0"/>
          </a:p>
          <a:p>
            <a:pPr lvl="0"/>
            <a:r>
              <a:rPr lang="fr-FR" sz="2000" b="1" i="1" dirty="0"/>
              <a:t>Le rapport à la sexualité.</a:t>
            </a:r>
            <a:endParaRPr lang="fr-FR" sz="2000" dirty="0"/>
          </a:p>
          <a:p>
            <a:pPr marL="0" indent="0">
              <a:buNone/>
            </a:pPr>
            <a:endParaRPr lang="fr-FR" dirty="0"/>
          </a:p>
        </p:txBody>
      </p:sp>
      <p:pic>
        <p:nvPicPr>
          <p:cNvPr id="5" name="Espace réservé du contenu 4">
            <a:extLst>
              <a:ext uri="{FF2B5EF4-FFF2-40B4-BE49-F238E27FC236}">
                <a16:creationId xmlns:a16="http://schemas.microsoft.com/office/drawing/2014/main" id="{F26DC8FC-F38D-4CCD-95BA-74ACCF8CF202}"/>
              </a:ext>
            </a:extLst>
          </p:cNvPr>
          <p:cNvPicPr>
            <a:picLocks noGrp="1" noChangeAspect="1"/>
          </p:cNvPicPr>
          <p:nvPr>
            <p:ph sz="half" idx="2"/>
          </p:nvPr>
        </p:nvPicPr>
        <p:blipFill>
          <a:blip r:embed="rId2"/>
          <a:stretch>
            <a:fillRect/>
          </a:stretch>
        </p:blipFill>
        <p:spPr>
          <a:xfrm>
            <a:off x="8162723" y="2061026"/>
            <a:ext cx="2949482" cy="4521927"/>
          </a:xfrm>
        </p:spPr>
      </p:pic>
    </p:spTree>
    <p:extLst>
      <p:ext uri="{BB962C8B-B14F-4D97-AF65-F5344CB8AC3E}">
        <p14:creationId xmlns:p14="http://schemas.microsoft.com/office/powerpoint/2010/main" val="2392831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8CF9F-06AA-4997-8169-F04A5B9DFBD0}"/>
              </a:ext>
            </a:extLst>
          </p:cNvPr>
          <p:cNvSpPr>
            <a:spLocks noGrp="1"/>
          </p:cNvSpPr>
          <p:nvPr>
            <p:ph type="title"/>
          </p:nvPr>
        </p:nvSpPr>
        <p:spPr>
          <a:xfrm>
            <a:off x="164025" y="365125"/>
            <a:ext cx="11189775" cy="2796903"/>
          </a:xfrm>
          <a:solidFill>
            <a:srgbClr val="FFC000"/>
          </a:solidFill>
        </p:spPr>
        <p:txBody>
          <a:bodyPr>
            <a:normAutofit/>
          </a:bodyPr>
          <a:lstStyle/>
          <a:p>
            <a:r>
              <a:rPr lang="fr-FR" sz="3600" b="1" dirty="0">
                <a:latin typeface="+mn-lt"/>
              </a:rPr>
              <a:t>2. Pour étudier les nouvelles formes d’animisme </a:t>
            </a:r>
            <a:r>
              <a:rPr lang="fr-FR" sz="3600" dirty="0">
                <a:latin typeface="+mn-lt"/>
              </a:rPr>
              <a:t>qui se développent, fondées sur la croyance dans les capacités des machines très supérieure à leurs possibilités réelles (dissonance cognitive). </a:t>
            </a:r>
          </a:p>
        </p:txBody>
      </p:sp>
      <p:sp>
        <p:nvSpPr>
          <p:cNvPr id="3" name="Espace réservé du contenu 2">
            <a:extLst>
              <a:ext uri="{FF2B5EF4-FFF2-40B4-BE49-F238E27FC236}">
                <a16:creationId xmlns:a16="http://schemas.microsoft.com/office/drawing/2014/main" id="{C3E60EBE-E040-4440-9FE8-BCA726EA69C8}"/>
              </a:ext>
            </a:extLst>
          </p:cNvPr>
          <p:cNvSpPr>
            <a:spLocks noGrp="1"/>
          </p:cNvSpPr>
          <p:nvPr>
            <p:ph idx="1"/>
          </p:nvPr>
        </p:nvSpPr>
        <p:spPr>
          <a:xfrm>
            <a:off x="164025" y="3429000"/>
            <a:ext cx="11568191" cy="3247572"/>
          </a:xfrm>
          <a:solidFill>
            <a:srgbClr val="FFC000"/>
          </a:solidFill>
        </p:spPr>
        <p:txBody>
          <a:bodyPr>
            <a:normAutofit fontScale="92500"/>
          </a:bodyPr>
          <a:lstStyle/>
          <a:p>
            <a:pPr marL="0" indent="0">
              <a:buNone/>
            </a:pPr>
            <a:r>
              <a:rPr lang="fr-FR" sz="3600" b="1" dirty="0"/>
              <a:t>3. Pour étudier les nouvelles formes de contrôle exercées sur les citoyens</a:t>
            </a:r>
            <a:r>
              <a:rPr lang="fr-FR" sz="3600" dirty="0"/>
              <a:t> </a:t>
            </a:r>
          </a:p>
          <a:p>
            <a:pPr marL="0" indent="0">
              <a:buNone/>
            </a:pPr>
            <a:r>
              <a:rPr lang="fr-FR" sz="3600" dirty="0"/>
              <a:t>Le mot « contrôle » était associé dans les années 1930 à l’idée d’une transformation des individus par un changement maîtrisé de leur environnement social. Il concerne aujourd’hui la possibilité d’influencer chacun dans son microcosme intime.</a:t>
            </a:r>
          </a:p>
        </p:txBody>
      </p:sp>
    </p:spTree>
    <p:extLst>
      <p:ext uri="{BB962C8B-B14F-4D97-AF65-F5344CB8AC3E}">
        <p14:creationId xmlns:p14="http://schemas.microsoft.com/office/powerpoint/2010/main" val="272101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9">
            <a:extLst>
              <a:ext uri="{FF2B5EF4-FFF2-40B4-BE49-F238E27FC236}">
                <a16:creationId xmlns:a16="http://schemas.microsoft.com/office/drawing/2014/main" id="{A8D42E30-61EB-48A7-8BAE-60E30D7A67B7}"/>
              </a:ext>
            </a:extLst>
          </p:cNvPr>
          <p:cNvSpPr>
            <a:spLocks noGrp="1" noChangeArrowheads="1"/>
          </p:cNvSpPr>
          <p:nvPr>
            <p:ph type="title" sz="quarter" idx="4294967295"/>
          </p:nvPr>
        </p:nvSpPr>
        <p:spPr>
          <a:xfrm>
            <a:off x="537029" y="188913"/>
            <a:ext cx="11088913" cy="1446456"/>
          </a:xfrm>
          <a:solidFill>
            <a:schemeClr val="accent2"/>
          </a:solidFill>
        </p:spPr>
        <p:txBody>
          <a:bodyPr>
            <a:normAutofit/>
          </a:bodyPr>
          <a:lstStyle/>
          <a:p>
            <a:pPr algn="ctr"/>
            <a:r>
              <a:rPr lang="fr-FR" altLang="fr-FR" b="1" dirty="0">
                <a:latin typeface="Calibri Light" panose="020F0302020204030204" pitchFamily="34" charset="0"/>
                <a:cs typeface="Arial" panose="020B0604020202020204" pitchFamily="34" charset="0"/>
              </a:rPr>
              <a:t>CONCLUSION</a:t>
            </a:r>
            <a:br>
              <a:rPr lang="fr-FR" altLang="fr-FR" b="1" dirty="0">
                <a:latin typeface="Calibri Light" panose="020F0302020204030204" pitchFamily="34" charset="0"/>
                <a:cs typeface="Arial" panose="020B0604020202020204" pitchFamily="34" charset="0"/>
              </a:rPr>
            </a:br>
            <a:r>
              <a:rPr lang="fr-FR" altLang="fr-FR" b="1" dirty="0">
                <a:latin typeface="Calibri Light" panose="020F0302020204030204" pitchFamily="34" charset="0"/>
                <a:cs typeface="Arial" panose="020B0604020202020204" pitchFamily="34" charset="0"/>
              </a:rPr>
              <a:t>Une technologie au service de quelles valeurs?</a:t>
            </a:r>
          </a:p>
        </p:txBody>
      </p:sp>
      <p:sp>
        <p:nvSpPr>
          <p:cNvPr id="48131" name="Rectangle 10">
            <a:extLst>
              <a:ext uri="{FF2B5EF4-FFF2-40B4-BE49-F238E27FC236}">
                <a16:creationId xmlns:a16="http://schemas.microsoft.com/office/drawing/2014/main" id="{A6F51371-7023-47AA-8843-4D9DC3A9EEF3}"/>
              </a:ext>
            </a:extLst>
          </p:cNvPr>
          <p:cNvSpPr>
            <a:spLocks noGrp="1" noChangeArrowheads="1"/>
          </p:cNvSpPr>
          <p:nvPr>
            <p:ph sz="quarter" idx="4294967295"/>
          </p:nvPr>
        </p:nvSpPr>
        <p:spPr>
          <a:xfrm>
            <a:off x="275303" y="1917289"/>
            <a:ext cx="5388897" cy="4607337"/>
          </a:xfrm>
          <a:solidFill>
            <a:schemeClr val="accent5">
              <a:lumMod val="20000"/>
              <a:lumOff val="80000"/>
            </a:schemeClr>
          </a:solidFill>
        </p:spPr>
        <p:txBody>
          <a:bodyPr/>
          <a:lstStyle/>
          <a:p>
            <a:pPr>
              <a:buFont typeface="Times New Roman" panose="02020603050405020304" pitchFamily="18" charset="0"/>
              <a:buNone/>
            </a:pPr>
            <a:r>
              <a:rPr lang="fr-FR" altLang="fr-FR" sz="3600" b="1" dirty="0"/>
              <a:t>SOIT pour</a:t>
            </a:r>
          </a:p>
          <a:p>
            <a:r>
              <a:rPr lang="fr-FR" altLang="fr-FR" sz="3600" dirty="0"/>
              <a:t>Nous permettre de devenir toujours plus puissant, </a:t>
            </a:r>
          </a:p>
          <a:p>
            <a:r>
              <a:rPr lang="fr-FR" altLang="fr-FR" sz="3600" dirty="0"/>
              <a:t>plus compétitif, </a:t>
            </a:r>
          </a:p>
          <a:p>
            <a:r>
              <a:rPr lang="fr-FR" altLang="fr-FR" sz="3600" dirty="0"/>
              <a:t>plus conquérant</a:t>
            </a:r>
          </a:p>
          <a:p>
            <a:endParaRPr lang="fr-FR" altLang="fr-FR" sz="2400" dirty="0"/>
          </a:p>
        </p:txBody>
      </p:sp>
      <p:sp>
        <p:nvSpPr>
          <p:cNvPr id="48132" name="Rectangle 11">
            <a:extLst>
              <a:ext uri="{FF2B5EF4-FFF2-40B4-BE49-F238E27FC236}">
                <a16:creationId xmlns:a16="http://schemas.microsoft.com/office/drawing/2014/main" id="{A345ABA5-A095-4E5B-BEF7-576975860FF6}"/>
              </a:ext>
            </a:extLst>
          </p:cNvPr>
          <p:cNvSpPr>
            <a:spLocks noGrp="1" noChangeArrowheads="1"/>
          </p:cNvSpPr>
          <p:nvPr>
            <p:ph sz="quarter" idx="4294967295"/>
          </p:nvPr>
        </p:nvSpPr>
        <p:spPr>
          <a:xfrm>
            <a:off x="5825613" y="1917288"/>
            <a:ext cx="6091084" cy="4607337"/>
          </a:xfrm>
          <a:solidFill>
            <a:schemeClr val="accent5">
              <a:lumMod val="40000"/>
              <a:lumOff val="60000"/>
            </a:schemeClr>
          </a:solidFill>
        </p:spPr>
        <p:txBody>
          <a:bodyPr>
            <a:normAutofit/>
          </a:bodyPr>
          <a:lstStyle/>
          <a:p>
            <a:pPr>
              <a:buFont typeface="Times New Roman" panose="02020603050405020304" pitchFamily="18" charset="0"/>
              <a:buNone/>
            </a:pPr>
            <a:r>
              <a:rPr lang="fr-FR" altLang="fr-FR" sz="3600" b="1" dirty="0"/>
              <a:t>SOIT pour</a:t>
            </a:r>
          </a:p>
          <a:p>
            <a:r>
              <a:rPr lang="fr-FR" altLang="fr-FR" sz="3600" dirty="0"/>
              <a:t>Nous permettre de mieux nous connaître nous-même</a:t>
            </a:r>
          </a:p>
          <a:p>
            <a:r>
              <a:rPr lang="fr-FR" altLang="fr-FR" sz="3600" dirty="0"/>
              <a:t>De mieux connaître les autres</a:t>
            </a:r>
          </a:p>
          <a:p>
            <a:r>
              <a:rPr lang="fr-FR" altLang="fr-FR" sz="3600" dirty="0"/>
              <a:t>De mieux nous engager dans des tâches collaboratives</a:t>
            </a:r>
          </a:p>
        </p:txBody>
      </p:sp>
    </p:spTree>
    <p:extLst>
      <p:ext uri="{BB962C8B-B14F-4D97-AF65-F5344CB8AC3E}">
        <p14:creationId xmlns:p14="http://schemas.microsoft.com/office/powerpoint/2010/main" val="26095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20E676-DFBF-45AB-B231-8282A360441F}"/>
              </a:ext>
            </a:extLst>
          </p:cNvPr>
          <p:cNvSpPr>
            <a:spLocks noGrp="1"/>
          </p:cNvSpPr>
          <p:nvPr>
            <p:ph type="title"/>
          </p:nvPr>
        </p:nvSpPr>
        <p:spPr>
          <a:solidFill>
            <a:schemeClr val="accent2"/>
          </a:solidFill>
        </p:spPr>
        <p:txBody>
          <a:bodyPr>
            <a:normAutofit/>
          </a:bodyPr>
          <a:lstStyle/>
          <a:p>
            <a:r>
              <a:rPr lang="fr-FR" b="1" dirty="0"/>
              <a:t>Interrelations homme-machine : </a:t>
            </a:r>
            <a:br>
              <a:rPr lang="fr-FR" b="1" dirty="0"/>
            </a:br>
            <a:r>
              <a:rPr lang="fr-FR" b="1" dirty="0"/>
              <a:t>3 périodes technologiques</a:t>
            </a:r>
            <a:endParaRPr lang="fr-FR" dirty="0"/>
          </a:p>
        </p:txBody>
      </p:sp>
      <p:sp>
        <p:nvSpPr>
          <p:cNvPr id="3" name="Espace réservé du contenu 2">
            <a:extLst>
              <a:ext uri="{FF2B5EF4-FFF2-40B4-BE49-F238E27FC236}">
                <a16:creationId xmlns:a16="http://schemas.microsoft.com/office/drawing/2014/main" id="{09FDC9C9-0A72-4842-AC08-F1681FC61FE8}"/>
              </a:ext>
            </a:extLst>
          </p:cNvPr>
          <p:cNvSpPr>
            <a:spLocks noGrp="1"/>
          </p:cNvSpPr>
          <p:nvPr>
            <p:ph idx="1"/>
          </p:nvPr>
        </p:nvSpPr>
        <p:spPr>
          <a:xfrm>
            <a:off x="838200" y="1825624"/>
            <a:ext cx="10744200" cy="4778375"/>
          </a:xfrm>
        </p:spPr>
        <p:txBody>
          <a:bodyPr>
            <a:normAutofit lnSpcReduction="10000"/>
          </a:bodyPr>
          <a:lstStyle/>
          <a:p>
            <a:pPr lvl="0"/>
            <a:r>
              <a:rPr lang="fr-FR" sz="3600" b="1" dirty="0"/>
              <a:t>période artisanale </a:t>
            </a:r>
            <a:r>
              <a:rPr lang="fr-FR" sz="3600" dirty="0"/>
              <a:t>: l’homme imposait son rythme à ses outils, </a:t>
            </a:r>
          </a:p>
          <a:p>
            <a:pPr lvl="0"/>
            <a:r>
              <a:rPr lang="fr-FR" sz="3600" b="1" dirty="0"/>
              <a:t>période industrielle </a:t>
            </a:r>
            <a:r>
              <a:rPr lang="fr-FR" sz="3600" dirty="0"/>
              <a:t>: l’homme devait suivre le rythme de machines dont il devenait littéralement un rouage, </a:t>
            </a:r>
          </a:p>
          <a:p>
            <a:pPr lvl="0"/>
            <a:r>
              <a:rPr lang="fr-FR" sz="3600" b="1" dirty="0"/>
              <a:t>Période informatique</a:t>
            </a:r>
            <a:r>
              <a:rPr lang="fr-FR" sz="3600" dirty="0"/>
              <a:t>: l’homme doit apprendre à s’adapter à des machines « autonomes » tandis que celles-ci s’adaptent à lui grâce à des logiciels spécifiquement conçus dans ce but: </a:t>
            </a:r>
            <a:r>
              <a:rPr lang="fr-FR" sz="3600" b="1" dirty="0"/>
              <a:t>relation de réciprocité.</a:t>
            </a:r>
          </a:p>
          <a:p>
            <a:pPr marL="0" indent="0">
              <a:buNone/>
            </a:pPr>
            <a:endParaRPr lang="fr-FR" dirty="0"/>
          </a:p>
        </p:txBody>
      </p:sp>
    </p:spTree>
    <p:extLst>
      <p:ext uri="{BB962C8B-B14F-4D97-AF65-F5344CB8AC3E}">
        <p14:creationId xmlns:p14="http://schemas.microsoft.com/office/powerpoint/2010/main" val="392069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704010-C73B-4CAA-9794-ED8B57980DBB}"/>
              </a:ext>
            </a:extLst>
          </p:cNvPr>
          <p:cNvSpPr>
            <a:spLocks noGrp="1"/>
          </p:cNvSpPr>
          <p:nvPr>
            <p:ph idx="1"/>
          </p:nvPr>
        </p:nvSpPr>
        <p:spPr>
          <a:xfrm>
            <a:off x="635431" y="4835471"/>
            <a:ext cx="5858359" cy="1456841"/>
          </a:xfrm>
        </p:spPr>
        <p:txBody>
          <a:bodyPr>
            <a:normAutofit/>
          </a:bodyPr>
          <a:lstStyle/>
          <a:p>
            <a:pPr marL="0" indent="0">
              <a:lnSpc>
                <a:spcPct val="80000"/>
              </a:lnSpc>
              <a:buNone/>
            </a:pPr>
            <a:r>
              <a:rPr lang="fr-FR" altLang="fr-FR" b="1" dirty="0">
                <a:latin typeface="Helvetica Neue Bold Condensed" pitchFamily="-65" charset="0"/>
              </a:rPr>
              <a:t>Et bienvenue sur mon blog:</a:t>
            </a:r>
          </a:p>
          <a:p>
            <a:pPr marL="0" indent="0">
              <a:lnSpc>
                <a:spcPct val="80000"/>
              </a:lnSpc>
              <a:buNone/>
            </a:pPr>
            <a:r>
              <a:rPr lang="fr-FR" altLang="fr-FR" b="1" dirty="0">
                <a:latin typeface="Helvetica Neue Bold Condensed" pitchFamily="-65" charset="0"/>
              </a:rPr>
              <a:t>www.sergetisseron.com</a:t>
            </a:r>
            <a:endParaRPr lang="fr-FR" altLang="fr-FR" dirty="0"/>
          </a:p>
          <a:p>
            <a:pPr marL="0" indent="0">
              <a:buNone/>
            </a:pPr>
            <a:endParaRPr lang="fr-FR" dirty="0"/>
          </a:p>
        </p:txBody>
      </p:sp>
      <p:sp>
        <p:nvSpPr>
          <p:cNvPr id="4" name="Espace réservé du texte 3">
            <a:extLst>
              <a:ext uri="{FF2B5EF4-FFF2-40B4-BE49-F238E27FC236}">
                <a16:creationId xmlns:a16="http://schemas.microsoft.com/office/drawing/2014/main" id="{5BA60710-4018-4680-AE2D-89A1BDF61FBE}"/>
              </a:ext>
            </a:extLst>
          </p:cNvPr>
          <p:cNvSpPr>
            <a:spLocks noGrp="1"/>
          </p:cNvSpPr>
          <p:nvPr>
            <p:ph type="body" sz="half" idx="2"/>
          </p:nvPr>
        </p:nvSpPr>
        <p:spPr>
          <a:xfrm>
            <a:off x="839788" y="681925"/>
            <a:ext cx="4863588" cy="3192650"/>
          </a:xfrm>
          <a:solidFill>
            <a:schemeClr val="accent2"/>
          </a:solidFill>
        </p:spPr>
        <p:txBody>
          <a:bodyPr>
            <a:normAutofit fontScale="92500" lnSpcReduction="20000"/>
          </a:bodyPr>
          <a:lstStyle/>
          <a:p>
            <a:endParaRPr lang="fr-FR" sz="4800" dirty="0"/>
          </a:p>
          <a:p>
            <a:r>
              <a:rPr lang="fr-FR" sz="4800" dirty="0"/>
              <a:t>Avec la technologie, tout est possible. C’est d’un choix de société dont il s’agit.</a:t>
            </a:r>
          </a:p>
          <a:p>
            <a:r>
              <a:rPr lang="fr-FR" altLang="fr-FR" b="1" dirty="0">
                <a:latin typeface="Arial" panose="020B0604020202020204" pitchFamily="34" charset="0"/>
                <a:cs typeface="Arial" panose="020B0604020202020204" pitchFamily="34" charset="0"/>
              </a:rPr>
              <a:t/>
            </a:r>
            <a:br>
              <a:rPr lang="fr-FR" altLang="fr-FR" b="1" dirty="0">
                <a:latin typeface="Arial" panose="020B0604020202020204" pitchFamily="34" charset="0"/>
                <a:cs typeface="Arial" panose="020B0604020202020204" pitchFamily="34" charset="0"/>
              </a:rPr>
            </a:br>
            <a:endParaRPr lang="fr-FR" altLang="fr-FR" b="1" dirty="0">
              <a:solidFill>
                <a:srgbClr val="FF0000"/>
              </a:solidFill>
              <a:latin typeface="Arial" panose="020B0604020202020204" pitchFamily="34" charset="0"/>
              <a:cs typeface="Arial" panose="020B0604020202020204" pitchFamily="34" charset="0"/>
            </a:endParaRPr>
          </a:p>
          <a:p>
            <a:endParaRPr lang="fr-FR" dirty="0"/>
          </a:p>
        </p:txBody>
      </p:sp>
      <p:pic>
        <p:nvPicPr>
          <p:cNvPr id="5" name="Espace réservé du contenu 9">
            <a:extLst>
              <a:ext uri="{FF2B5EF4-FFF2-40B4-BE49-F238E27FC236}">
                <a16:creationId xmlns:a16="http://schemas.microsoft.com/office/drawing/2014/main" id="{DCB875AC-E0CA-4C64-BC59-030B9BCBD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090" y="434136"/>
            <a:ext cx="4988050" cy="636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37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80485-C92C-4380-8800-06CF19D7F6E3}"/>
              </a:ext>
            </a:extLst>
          </p:cNvPr>
          <p:cNvSpPr>
            <a:spLocks noGrp="1"/>
          </p:cNvSpPr>
          <p:nvPr>
            <p:ph type="title"/>
          </p:nvPr>
        </p:nvSpPr>
        <p:spPr>
          <a:xfrm>
            <a:off x="304800" y="154983"/>
            <a:ext cx="11495314" cy="1535705"/>
          </a:xfrm>
          <a:solidFill>
            <a:schemeClr val="accent2"/>
          </a:solidFill>
        </p:spPr>
        <p:txBody>
          <a:bodyPr>
            <a:noAutofit/>
          </a:bodyPr>
          <a:lstStyle/>
          <a:p>
            <a:r>
              <a:rPr lang="fr-FR" sz="3600" b="1" dirty="0"/>
              <a:t>Cette évolution technologique nous obligent à penser:</a:t>
            </a:r>
          </a:p>
        </p:txBody>
      </p:sp>
      <p:sp>
        <p:nvSpPr>
          <p:cNvPr id="3" name="Espace réservé du contenu 2">
            <a:extLst>
              <a:ext uri="{FF2B5EF4-FFF2-40B4-BE49-F238E27FC236}">
                <a16:creationId xmlns:a16="http://schemas.microsoft.com/office/drawing/2014/main" id="{3EE33ED4-04EE-4478-B66B-2A9BAAFD68BA}"/>
              </a:ext>
            </a:extLst>
          </p:cNvPr>
          <p:cNvSpPr>
            <a:spLocks noGrp="1"/>
          </p:cNvSpPr>
          <p:nvPr>
            <p:ph idx="1"/>
          </p:nvPr>
        </p:nvSpPr>
        <p:spPr>
          <a:xfrm>
            <a:off x="304799" y="1825625"/>
            <a:ext cx="11625943" cy="4667250"/>
          </a:xfrm>
        </p:spPr>
        <p:txBody>
          <a:bodyPr>
            <a:normAutofit/>
          </a:bodyPr>
          <a:lstStyle/>
          <a:p>
            <a:pPr marL="0" lvl="0" indent="0">
              <a:buNone/>
            </a:pPr>
            <a:r>
              <a:rPr lang="fr-FR" sz="4000" b="1" dirty="0"/>
              <a:t>1. une nouvelle éthique </a:t>
            </a:r>
            <a:r>
              <a:rPr lang="fr-FR" sz="4000" dirty="0"/>
              <a:t>qui intègre les machines comme partenaires de notre construction du monde</a:t>
            </a:r>
          </a:p>
          <a:p>
            <a:pPr lvl="0"/>
            <a:r>
              <a:rPr lang="fr-FR" sz="4000" dirty="0"/>
              <a:t>partenaires affectifs</a:t>
            </a:r>
          </a:p>
          <a:p>
            <a:pPr lvl="0"/>
            <a:r>
              <a:rPr lang="fr-FR" sz="4000" dirty="0"/>
              <a:t>partenaires juridiques ?</a:t>
            </a:r>
          </a:p>
          <a:p>
            <a:pPr marL="0" lvl="0" indent="0">
              <a:buNone/>
            </a:pPr>
            <a:r>
              <a:rPr lang="fr-FR" sz="4000" b="1" dirty="0"/>
              <a:t>2. Une nouvelle psychologie. </a:t>
            </a:r>
          </a:p>
          <a:p>
            <a:pPr lvl="0"/>
            <a:r>
              <a:rPr lang="fr-FR" sz="4000" dirty="0"/>
              <a:t>Qui étudie la façon dont les machines nous transforment</a:t>
            </a:r>
          </a:p>
          <a:p>
            <a:pPr marL="0" indent="0">
              <a:buNone/>
            </a:pPr>
            <a:endParaRPr lang="fr-FR" dirty="0"/>
          </a:p>
        </p:txBody>
      </p:sp>
    </p:spTree>
    <p:extLst>
      <p:ext uri="{BB962C8B-B14F-4D97-AF65-F5344CB8AC3E}">
        <p14:creationId xmlns:p14="http://schemas.microsoft.com/office/powerpoint/2010/main" val="18154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06229D-8A16-4701-BB2D-D8E5E09314AA}"/>
              </a:ext>
            </a:extLst>
          </p:cNvPr>
          <p:cNvSpPr>
            <a:spLocks noGrp="1"/>
          </p:cNvSpPr>
          <p:nvPr>
            <p:ph idx="1"/>
          </p:nvPr>
        </p:nvSpPr>
        <p:spPr>
          <a:xfrm>
            <a:off x="838200" y="731520"/>
            <a:ext cx="10515600" cy="5445443"/>
          </a:xfrm>
          <a:solidFill>
            <a:srgbClr val="FF9900"/>
          </a:solidFill>
        </p:spPr>
        <p:txBody>
          <a:bodyPr>
            <a:normAutofit/>
          </a:bodyPr>
          <a:lstStyle/>
          <a:p>
            <a:pPr marL="0" indent="0">
              <a:buNone/>
            </a:pPr>
            <a:endParaRPr lang="fr-FR" sz="8000" dirty="0"/>
          </a:p>
          <a:p>
            <a:pPr marL="0" indent="0" algn="ctr">
              <a:buNone/>
            </a:pPr>
            <a:r>
              <a:rPr lang="fr-FR" sz="6600" b="1" dirty="0">
                <a:latin typeface="Arial" panose="020B0604020202020204" pitchFamily="34" charset="0"/>
                <a:cs typeface="Arial" panose="020B0604020202020204" pitchFamily="34" charset="0"/>
              </a:rPr>
              <a:t>Quels problèmes pour ces nouvelles machines?</a:t>
            </a:r>
          </a:p>
        </p:txBody>
      </p:sp>
    </p:spTree>
    <p:extLst>
      <p:ext uri="{BB962C8B-B14F-4D97-AF65-F5344CB8AC3E}">
        <p14:creationId xmlns:p14="http://schemas.microsoft.com/office/powerpoint/2010/main" val="319802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99AAC0F1-ABEE-4559-954F-A107F2DD0A48}"/>
              </a:ext>
            </a:extLst>
          </p:cNvPr>
          <p:cNvSpPr>
            <a:spLocks noGrp="1"/>
          </p:cNvSpPr>
          <p:nvPr>
            <p:ph type="title"/>
          </p:nvPr>
        </p:nvSpPr>
        <p:spPr>
          <a:xfrm>
            <a:off x="0" y="1"/>
            <a:ext cx="6268278" cy="1219199"/>
          </a:xfrm>
          <a:solidFill>
            <a:schemeClr val="accent2"/>
          </a:solidFill>
        </p:spPr>
        <p:txBody>
          <a:bodyPr>
            <a:normAutofit fontScale="90000"/>
          </a:bodyPr>
          <a:lstStyle/>
          <a:p>
            <a:r>
              <a:rPr lang="fr-FR" altLang="fr-FR" b="1" dirty="0"/>
              <a:t>1. Risques sur la vie privée et les libertés</a:t>
            </a:r>
          </a:p>
        </p:txBody>
      </p:sp>
      <p:sp>
        <p:nvSpPr>
          <p:cNvPr id="3" name="Espace réservé du contenu 2">
            <a:extLst>
              <a:ext uri="{FF2B5EF4-FFF2-40B4-BE49-F238E27FC236}">
                <a16:creationId xmlns:a16="http://schemas.microsoft.com/office/drawing/2014/main" id="{4FFE15EF-007C-4A18-85CE-D1AC80C083D4}"/>
              </a:ext>
            </a:extLst>
          </p:cNvPr>
          <p:cNvSpPr>
            <a:spLocks noGrp="1"/>
          </p:cNvSpPr>
          <p:nvPr>
            <p:ph sz="half" idx="1"/>
          </p:nvPr>
        </p:nvSpPr>
        <p:spPr>
          <a:xfrm>
            <a:off x="239184" y="1362634"/>
            <a:ext cx="6678820" cy="5264079"/>
          </a:xfrm>
        </p:spPr>
        <p:txBody>
          <a:bodyPr>
            <a:normAutofit fontScale="77500" lnSpcReduction="20000"/>
          </a:bodyPr>
          <a:lstStyle/>
          <a:p>
            <a:pPr>
              <a:defRPr/>
            </a:pPr>
            <a:r>
              <a:rPr lang="fr-FR" altLang="fr-FR" sz="4800" b="1" dirty="0"/>
              <a:t>Des objets de surveillance omniprésents</a:t>
            </a:r>
            <a:r>
              <a:rPr lang="fr-FR" altLang="fr-FR" sz="4800" dirty="0"/>
              <a:t>: c</a:t>
            </a:r>
            <a:r>
              <a:rPr lang="fr-FR" sz="4800" dirty="0"/>
              <a:t>ollecte massive de données personnelles:  Cambridge </a:t>
            </a:r>
            <a:r>
              <a:rPr lang="fr-FR" sz="4800" dirty="0" err="1"/>
              <a:t>Analytica</a:t>
            </a:r>
            <a:endParaRPr lang="fr-FR" sz="4800" dirty="0"/>
          </a:p>
          <a:p>
            <a:pPr marL="0" indent="0">
              <a:buNone/>
              <a:defRPr/>
            </a:pPr>
            <a:r>
              <a:rPr lang="fr-FR" altLang="fr-FR" sz="4800" b="1" dirty="0">
                <a:solidFill>
                  <a:srgbClr val="CC0000"/>
                </a:solidFill>
              </a:rPr>
              <a:t>Quelles garanties pour nos données? RGPD</a:t>
            </a:r>
          </a:p>
          <a:p>
            <a:pPr>
              <a:defRPr/>
            </a:pPr>
            <a:r>
              <a:rPr lang="fr-FR" altLang="fr-FR" sz="5200" b="1" dirty="0"/>
              <a:t>Des filtres qui changent notre perception du réel: </a:t>
            </a:r>
            <a:r>
              <a:rPr lang="fr-FR" altLang="fr-FR" sz="4000" dirty="0"/>
              <a:t>des algorithmes « intelligents » qui sélectionnent le contenu à nous présenter en priorité constituerait un ensemble de « bulles » qui changent notre perception de la réalité </a:t>
            </a:r>
          </a:p>
          <a:p>
            <a:pPr>
              <a:defRPr/>
            </a:pPr>
            <a:endParaRPr lang="fr-FR" altLang="fr-FR" sz="4000" dirty="0"/>
          </a:p>
          <a:p>
            <a:pPr>
              <a:defRPr/>
            </a:pPr>
            <a:endParaRPr lang="fr-FR" sz="4800" dirty="0"/>
          </a:p>
          <a:p>
            <a:pPr marL="0" indent="0">
              <a:buNone/>
              <a:defRPr/>
            </a:pPr>
            <a:endParaRPr lang="fr-FR" dirty="0"/>
          </a:p>
        </p:txBody>
      </p:sp>
      <p:pic>
        <p:nvPicPr>
          <p:cNvPr id="4" name="Picture 7">
            <a:extLst>
              <a:ext uri="{FF2B5EF4-FFF2-40B4-BE49-F238E27FC236}">
                <a16:creationId xmlns:a16="http://schemas.microsoft.com/office/drawing/2014/main" id="{FDED7F92-94BD-45EA-BE7B-5B42D55E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283" y="214300"/>
            <a:ext cx="4309533" cy="305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6">
            <a:extLst>
              <a:ext uri="{FF2B5EF4-FFF2-40B4-BE49-F238E27FC236}">
                <a16:creationId xmlns:a16="http://schemas.microsoft.com/office/drawing/2014/main" id="{EA3950C2-ED0B-4F85-91C0-DEC2CA1B41E5}"/>
              </a:ext>
            </a:extLst>
          </p:cNvPr>
          <p:cNvGraphicFramePr>
            <a:graphicFrameLocks noChangeAspect="1"/>
          </p:cNvGraphicFramePr>
          <p:nvPr>
            <p:extLst/>
          </p:nvPr>
        </p:nvGraphicFramePr>
        <p:xfrm>
          <a:off x="8293009" y="3268651"/>
          <a:ext cx="2743200" cy="3439999"/>
        </p:xfrm>
        <a:graphic>
          <a:graphicData uri="http://schemas.openxmlformats.org/presentationml/2006/ole">
            <mc:AlternateContent xmlns:mc="http://schemas.openxmlformats.org/markup-compatibility/2006">
              <mc:Choice xmlns:v="urn:schemas-microsoft-com:vml" Requires="v">
                <p:oleObj spid="_x0000_s1046" name="Image" r:id="rId4" imgW="3352381" imgH="4203175" progId="Photoshop.Image.6">
                  <p:embed/>
                </p:oleObj>
              </mc:Choice>
              <mc:Fallback>
                <p:oleObj name="Image" r:id="rId4" imgW="3352381" imgH="4203175" progId="Photoshop.Image.6">
                  <p:embed/>
                  <p:pic>
                    <p:nvPicPr>
                      <p:cNvPr id="6" name="Object 6">
                        <a:extLst>
                          <a:ext uri="{FF2B5EF4-FFF2-40B4-BE49-F238E27FC236}">
                            <a16:creationId xmlns:a16="http://schemas.microsoft.com/office/drawing/2014/main" id="{EA3950C2-ED0B-4F85-91C0-DEC2CA1B4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009" y="3268651"/>
                        <a:ext cx="2743200" cy="3439999"/>
                      </a:xfrm>
                      <a:prstGeom prst="rect">
                        <a:avLst/>
                      </a:prstGeom>
                      <a:solidFill>
                        <a:srgbClr val="00B050"/>
                      </a:solidFill>
                      <a:ln>
                        <a:noFill/>
                      </a:ln>
                    </p:spPr>
                  </p:pic>
                </p:oleObj>
              </mc:Fallback>
            </mc:AlternateContent>
          </a:graphicData>
        </a:graphic>
      </p:graphicFrame>
    </p:spTree>
    <p:extLst>
      <p:ext uri="{BB962C8B-B14F-4D97-AF65-F5344CB8AC3E}">
        <p14:creationId xmlns:p14="http://schemas.microsoft.com/office/powerpoint/2010/main" val="63221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D1034378-7B31-4DAF-A343-6DAE6F2A1B06}"/>
              </a:ext>
            </a:extLst>
          </p:cNvPr>
          <p:cNvSpPr>
            <a:spLocks noGrp="1"/>
          </p:cNvSpPr>
          <p:nvPr>
            <p:ph type="title"/>
          </p:nvPr>
        </p:nvSpPr>
        <p:spPr>
          <a:xfrm>
            <a:off x="1" y="0"/>
            <a:ext cx="10830910" cy="1758462"/>
          </a:xfrm>
          <a:solidFill>
            <a:schemeClr val="accent2"/>
          </a:solidFill>
        </p:spPr>
        <p:txBody>
          <a:bodyPr/>
          <a:lstStyle/>
          <a:p>
            <a:r>
              <a:rPr lang="fr-FR" altLang="fr-FR" b="1" dirty="0"/>
              <a:t>    </a:t>
            </a:r>
            <a:r>
              <a:rPr lang="fr-FR" altLang="fr-FR" sz="5400" b="1" dirty="0"/>
              <a:t>2. Risques sur les emplois</a:t>
            </a:r>
          </a:p>
        </p:txBody>
      </p:sp>
      <p:sp>
        <p:nvSpPr>
          <p:cNvPr id="3" name="Espace réservé du contenu 2">
            <a:extLst>
              <a:ext uri="{FF2B5EF4-FFF2-40B4-BE49-F238E27FC236}">
                <a16:creationId xmlns:a16="http://schemas.microsoft.com/office/drawing/2014/main" id="{C4E4AC7E-82E6-4943-BA50-8B43A5923727}"/>
              </a:ext>
            </a:extLst>
          </p:cNvPr>
          <p:cNvSpPr>
            <a:spLocks noGrp="1"/>
          </p:cNvSpPr>
          <p:nvPr>
            <p:ph sz="half" idx="1"/>
          </p:nvPr>
        </p:nvSpPr>
        <p:spPr>
          <a:xfrm>
            <a:off x="624419" y="1981200"/>
            <a:ext cx="2622364" cy="4114800"/>
          </a:xfrm>
          <a:solidFill>
            <a:srgbClr val="FFFF00"/>
          </a:solidFill>
        </p:spPr>
        <p:txBody>
          <a:bodyPr>
            <a:normAutofit fontScale="92500" lnSpcReduction="10000"/>
          </a:bodyPr>
          <a:lstStyle/>
          <a:p>
            <a:pPr marL="0" indent="0">
              <a:buNone/>
              <a:defRPr/>
            </a:pPr>
            <a:r>
              <a:rPr lang="fr-FR" sz="3200" b="1" dirty="0"/>
              <a:t>cabinet de conseil Mac Kinsey : 60 % des emplois actuels ont un pourcentage d’activités automatisables de 30 % à une échelle de 20 à 40 ans.</a:t>
            </a:r>
          </a:p>
          <a:p>
            <a:pPr marL="0" indent="0">
              <a:buNone/>
              <a:defRPr/>
            </a:pPr>
            <a:endParaRPr lang="fr-FR" dirty="0"/>
          </a:p>
          <a:p>
            <a:pPr marL="0" indent="0">
              <a:buNone/>
              <a:defRPr/>
            </a:pPr>
            <a:endParaRPr lang="fr-FR" dirty="0"/>
          </a:p>
        </p:txBody>
      </p:sp>
      <p:sp>
        <p:nvSpPr>
          <p:cNvPr id="4" name="Espace réservé du contenu 3">
            <a:extLst>
              <a:ext uri="{FF2B5EF4-FFF2-40B4-BE49-F238E27FC236}">
                <a16:creationId xmlns:a16="http://schemas.microsoft.com/office/drawing/2014/main" id="{42995347-3A88-4D16-B782-CB020A56829E}"/>
              </a:ext>
            </a:extLst>
          </p:cNvPr>
          <p:cNvSpPr>
            <a:spLocks noGrp="1"/>
          </p:cNvSpPr>
          <p:nvPr>
            <p:ph sz="half" idx="2"/>
          </p:nvPr>
        </p:nvSpPr>
        <p:spPr>
          <a:xfrm>
            <a:off x="3604591" y="1981200"/>
            <a:ext cx="8235313" cy="4499113"/>
          </a:xfrm>
        </p:spPr>
        <p:txBody>
          <a:bodyPr>
            <a:noAutofit/>
          </a:bodyPr>
          <a:lstStyle/>
          <a:p>
            <a:pPr marL="0" indent="0">
              <a:buNone/>
              <a:defRPr/>
            </a:pPr>
            <a:r>
              <a:rPr lang="fr-FR" b="1" dirty="0"/>
              <a:t>CE QUI VEUT DIRE</a:t>
            </a:r>
          </a:p>
          <a:p>
            <a:pPr>
              <a:defRPr/>
            </a:pPr>
            <a:r>
              <a:rPr lang="fr-FR" b="1" dirty="0"/>
              <a:t>tâches répétitives, dangereuses, sales, pourront être totalement automatisées. Nouveaux métiers autour de la production de l’IA et de besoins connexes : maintenance, médiation, création assistée…</a:t>
            </a:r>
          </a:p>
          <a:p>
            <a:pPr>
              <a:defRPr/>
            </a:pPr>
            <a:r>
              <a:rPr lang="fr-FR" b="1" dirty="0"/>
              <a:t>Formation professionnelles permanente: apprendre à travailler avec l’intelligence artificielle, voire avec des robots </a:t>
            </a:r>
          </a:p>
          <a:p>
            <a:pPr>
              <a:defRPr/>
            </a:pPr>
            <a:r>
              <a:rPr lang="fr-FR" b="1" dirty="0"/>
              <a:t>Revenu minimum universel ?</a:t>
            </a:r>
          </a:p>
          <a:p>
            <a:pPr>
              <a:defRPr/>
            </a:pPr>
            <a:endParaRPr lang="fr-FR" b="1" dirty="0"/>
          </a:p>
        </p:txBody>
      </p:sp>
    </p:spTree>
    <p:extLst>
      <p:ext uri="{BB962C8B-B14F-4D97-AF65-F5344CB8AC3E}">
        <p14:creationId xmlns:p14="http://schemas.microsoft.com/office/powerpoint/2010/main" val="34783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1AB06-D76D-4EBF-9E62-09FE5AB7B1C9}"/>
              </a:ext>
            </a:extLst>
          </p:cNvPr>
          <p:cNvSpPr>
            <a:spLocks noGrp="1"/>
          </p:cNvSpPr>
          <p:nvPr>
            <p:ph type="title"/>
          </p:nvPr>
        </p:nvSpPr>
        <p:spPr>
          <a:xfrm>
            <a:off x="0" y="365125"/>
            <a:ext cx="6777318" cy="1084851"/>
          </a:xfrm>
          <a:solidFill>
            <a:schemeClr val="accent2"/>
          </a:solidFill>
        </p:spPr>
        <p:txBody>
          <a:bodyPr>
            <a:normAutofit/>
          </a:bodyPr>
          <a:lstStyle/>
          <a:p>
            <a:r>
              <a:rPr lang="fr-FR" b="1" dirty="0"/>
              <a:t>3. Armes léthales autonomes</a:t>
            </a:r>
          </a:p>
        </p:txBody>
      </p:sp>
      <p:sp>
        <p:nvSpPr>
          <p:cNvPr id="3" name="Espace réservé du contenu 2">
            <a:extLst>
              <a:ext uri="{FF2B5EF4-FFF2-40B4-BE49-F238E27FC236}">
                <a16:creationId xmlns:a16="http://schemas.microsoft.com/office/drawing/2014/main" id="{70AF4613-73CF-4849-8647-7EA8C38522A0}"/>
              </a:ext>
            </a:extLst>
          </p:cNvPr>
          <p:cNvSpPr>
            <a:spLocks noGrp="1"/>
          </p:cNvSpPr>
          <p:nvPr>
            <p:ph sz="half" idx="1"/>
          </p:nvPr>
        </p:nvSpPr>
        <p:spPr>
          <a:xfrm>
            <a:off x="130629" y="1825625"/>
            <a:ext cx="6244045" cy="4496798"/>
          </a:xfrm>
          <a:solidFill>
            <a:schemeClr val="bg1"/>
          </a:solidFill>
        </p:spPr>
        <p:txBody>
          <a:bodyPr>
            <a:normAutofit fontScale="77500" lnSpcReduction="20000"/>
          </a:bodyPr>
          <a:lstStyle/>
          <a:p>
            <a:r>
              <a:rPr lang="fr-FR" sz="4800" dirty="0"/>
              <a:t>Présentées comme plus morales car elles n’ont pas d’émotions </a:t>
            </a:r>
          </a:p>
          <a:p>
            <a:r>
              <a:rPr lang="fr-FR" sz="4800" dirty="0"/>
              <a:t>Mais risque pour les soldats de s’accommoder de plus de dégât collatéraux à partir du moment où ils sont sortis de la boucle de décision</a:t>
            </a:r>
          </a:p>
          <a:p>
            <a:pPr marL="0" indent="0">
              <a:buNone/>
            </a:pPr>
            <a:r>
              <a:rPr lang="fr-FR" sz="4800" dirty="0"/>
              <a:t>(pas </a:t>
            </a:r>
            <a:r>
              <a:rPr lang="fr-FR" sz="4800"/>
              <a:t>de culpabilité)</a:t>
            </a:r>
            <a:endParaRPr lang="fr-FR" sz="4800" dirty="0"/>
          </a:p>
        </p:txBody>
      </p:sp>
      <p:pic>
        <p:nvPicPr>
          <p:cNvPr id="6" name="Espace réservé du contenu 5" descr="Une image contenant herbe, table&#10;&#10;Description générée automatiquement">
            <a:extLst>
              <a:ext uri="{FF2B5EF4-FFF2-40B4-BE49-F238E27FC236}">
                <a16:creationId xmlns:a16="http://schemas.microsoft.com/office/drawing/2014/main" id="{D3999C26-0D52-4424-ABE7-733F9FBCBA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6194" y="652699"/>
            <a:ext cx="4754879" cy="5956045"/>
          </a:xfrm>
        </p:spPr>
      </p:pic>
    </p:spTree>
    <p:extLst>
      <p:ext uri="{BB962C8B-B14F-4D97-AF65-F5344CB8AC3E}">
        <p14:creationId xmlns:p14="http://schemas.microsoft.com/office/powerpoint/2010/main" val="21073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re 1">
            <a:extLst>
              <a:ext uri="{FF2B5EF4-FFF2-40B4-BE49-F238E27FC236}">
                <a16:creationId xmlns:a16="http://schemas.microsoft.com/office/drawing/2014/main" id="{94118CCF-7804-48AB-8B50-B7B03100D477}"/>
              </a:ext>
            </a:extLst>
          </p:cNvPr>
          <p:cNvSpPr>
            <a:spLocks noGrp="1"/>
          </p:cNvSpPr>
          <p:nvPr>
            <p:ph type="title" idx="4294967295"/>
          </p:nvPr>
        </p:nvSpPr>
        <p:spPr>
          <a:xfrm>
            <a:off x="0" y="0"/>
            <a:ext cx="10799379" cy="1688123"/>
          </a:xfrm>
          <a:solidFill>
            <a:schemeClr val="accent2"/>
          </a:solidFill>
        </p:spPr>
        <p:txBody>
          <a:bodyPr>
            <a:normAutofit/>
          </a:bodyPr>
          <a:lstStyle/>
          <a:p>
            <a:pPr>
              <a:defRPr/>
            </a:pPr>
            <a:r>
              <a:rPr lang="fr-FR" sz="4800" b="1" dirty="0"/>
              <a:t>    4. Risque d’une société encore plus</a:t>
            </a:r>
            <a:br>
              <a:rPr lang="fr-FR" sz="4800" b="1" dirty="0"/>
            </a:br>
            <a:r>
              <a:rPr lang="fr-FR" sz="4800" b="1" dirty="0"/>
              <a:t>inégalitaire : </a:t>
            </a:r>
            <a:r>
              <a:rPr lang="fr-FR" altLang="fr-FR" sz="4800" dirty="0"/>
              <a:t>La Singularité</a:t>
            </a:r>
            <a:endParaRPr lang="fr-FR" altLang="fr-FR" sz="4800" b="1" dirty="0">
              <a:effectLst>
                <a:outerShdw blurRad="38100" dist="38100" dir="2700000" algn="tl">
                  <a:srgbClr val="000000"/>
                </a:outerShdw>
              </a:effectLst>
              <a:latin typeface="Helvetica Neue Bold Condensed" pitchFamily="-65" charset="0"/>
              <a:cs typeface="Helvetica Neue Bold Condensed" pitchFamily="-65" charset="0"/>
            </a:endParaRPr>
          </a:p>
        </p:txBody>
      </p:sp>
      <p:sp>
        <p:nvSpPr>
          <p:cNvPr id="43011" name="Espace réservé du contenu 3">
            <a:extLst>
              <a:ext uri="{FF2B5EF4-FFF2-40B4-BE49-F238E27FC236}">
                <a16:creationId xmlns:a16="http://schemas.microsoft.com/office/drawing/2014/main" id="{CBD405B2-537A-4043-AD4C-86628DDB85F2}"/>
              </a:ext>
            </a:extLst>
          </p:cNvPr>
          <p:cNvSpPr>
            <a:spLocks noGrp="1"/>
          </p:cNvSpPr>
          <p:nvPr>
            <p:ph sz="quarter" idx="4294967295"/>
          </p:nvPr>
        </p:nvSpPr>
        <p:spPr>
          <a:xfrm>
            <a:off x="6692350" y="1868557"/>
            <a:ext cx="4875236" cy="1847850"/>
          </a:xfrm>
        </p:spPr>
        <p:txBody>
          <a:bodyPr>
            <a:normAutofit fontScale="47500" lnSpcReduction="20000"/>
          </a:bodyPr>
          <a:lstStyle/>
          <a:p>
            <a:pPr marL="0" indent="0">
              <a:buNone/>
            </a:pPr>
            <a:r>
              <a:rPr lang="fr-FR" altLang="fr-FR" sz="6700" b="1" dirty="0">
                <a:latin typeface="Times New Roman" panose="02020603050405020304" pitchFamily="18" charset="0"/>
                <a:cs typeface="Arial" panose="020B0604020202020204" pitchFamily="34" charset="0"/>
              </a:rPr>
              <a:t>La question n’est pas ce que nous pouvons faire avec l’IA, mais ce que nous voulons en faire</a:t>
            </a:r>
          </a:p>
          <a:p>
            <a:pPr marL="0" indent="0">
              <a:buNone/>
            </a:pPr>
            <a:endParaRPr lang="fr-FR" altLang="fr-FR" sz="5333" dirty="0"/>
          </a:p>
        </p:txBody>
      </p:sp>
      <p:sp>
        <p:nvSpPr>
          <p:cNvPr id="43012" name="Espace réservé du contenu 4">
            <a:extLst>
              <a:ext uri="{FF2B5EF4-FFF2-40B4-BE49-F238E27FC236}">
                <a16:creationId xmlns:a16="http://schemas.microsoft.com/office/drawing/2014/main" id="{37BB1B74-A451-49BE-8FE1-512BF72902A3}"/>
              </a:ext>
            </a:extLst>
          </p:cNvPr>
          <p:cNvSpPr>
            <a:spLocks noGrp="1"/>
          </p:cNvSpPr>
          <p:nvPr>
            <p:ph sz="quarter" idx="4294967295"/>
          </p:nvPr>
        </p:nvSpPr>
        <p:spPr>
          <a:xfrm>
            <a:off x="6241775" y="3716407"/>
            <a:ext cx="5037944" cy="2521411"/>
          </a:xfrm>
        </p:spPr>
        <p:txBody>
          <a:bodyPr>
            <a:normAutofit fontScale="92500" lnSpcReduction="20000"/>
          </a:bodyPr>
          <a:lstStyle/>
          <a:p>
            <a:pPr marL="0" indent="0">
              <a:buNone/>
            </a:pPr>
            <a:r>
              <a:rPr lang="fr-FR" altLang="fr-FR" sz="3733" b="1" dirty="0"/>
              <a:t>Nous demander ce que nous pouvons faire ensemble avec l’IA que nous ne pouvons faire ni ensemble sans IA, ni seul avec l’IA</a:t>
            </a:r>
          </a:p>
          <a:p>
            <a:pPr marL="0" indent="0">
              <a:buNone/>
            </a:pPr>
            <a:endParaRPr lang="fr-FR" altLang="fr-FR" sz="3733" dirty="0"/>
          </a:p>
        </p:txBody>
      </p:sp>
      <p:pic>
        <p:nvPicPr>
          <p:cNvPr id="43013" name="Picture 8">
            <a:extLst>
              <a:ext uri="{FF2B5EF4-FFF2-40B4-BE49-F238E27FC236}">
                <a16:creationId xmlns:a16="http://schemas.microsoft.com/office/drawing/2014/main" id="{DF2322D4-C08D-4F1A-B027-F1834D29A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0"/>
            <a:ext cx="5499653" cy="289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52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C507D1FD-709E-4659-944C-312059CB2BFA}"/>
              </a:ext>
            </a:extLst>
          </p:cNvPr>
          <p:cNvSpPr>
            <a:spLocks noGrp="1"/>
          </p:cNvSpPr>
          <p:nvPr>
            <p:ph type="title" sz="quarter"/>
          </p:nvPr>
        </p:nvSpPr>
        <p:spPr>
          <a:xfrm>
            <a:off x="0" y="185530"/>
            <a:ext cx="11277600" cy="1567070"/>
          </a:xfrm>
          <a:solidFill>
            <a:schemeClr val="accent2"/>
          </a:solidFill>
        </p:spPr>
        <p:txBody>
          <a:bodyPr>
            <a:normAutofit fontScale="90000"/>
          </a:bodyPr>
          <a:lstStyle/>
          <a:p>
            <a:r>
              <a:rPr lang="fr-FR" altLang="fr-FR" b="1" dirty="0">
                <a:latin typeface="Arial" panose="020B0604020202020204" pitchFamily="34" charset="0"/>
                <a:cs typeface="Arial" panose="020B0604020202020204" pitchFamily="34" charset="0"/>
              </a:rPr>
              <a:t/>
            </a:r>
            <a:br>
              <a:rPr lang="fr-FR" altLang="fr-FR" b="1"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5. Les projections anthropomorphes et le risque d’animisme</a:t>
            </a:r>
            <a:r>
              <a:rPr lang="fr-FR" sz="5400" b="1" dirty="0">
                <a:solidFill>
                  <a:schemeClr val="bg1"/>
                </a:solidFill>
              </a:rPr>
              <a:t/>
            </a:r>
            <a:br>
              <a:rPr lang="fr-FR" sz="5400" b="1" dirty="0">
                <a:solidFill>
                  <a:schemeClr val="bg1"/>
                </a:solidFill>
              </a:rPr>
            </a:br>
            <a:endParaRPr lang="fr-FR" altLang="fr-FR" sz="5333" b="1" dirty="0">
              <a:solidFill>
                <a:schemeClr val="bg1"/>
              </a:solidFill>
            </a:endParaRPr>
          </a:p>
        </p:txBody>
      </p:sp>
      <p:sp>
        <p:nvSpPr>
          <p:cNvPr id="5" name="Espace réservé du contenu 4">
            <a:extLst>
              <a:ext uri="{FF2B5EF4-FFF2-40B4-BE49-F238E27FC236}">
                <a16:creationId xmlns:a16="http://schemas.microsoft.com/office/drawing/2014/main" id="{288E56C5-64A4-4BEF-913B-00E93CF52ED1}"/>
              </a:ext>
            </a:extLst>
          </p:cNvPr>
          <p:cNvSpPr>
            <a:spLocks noGrp="1"/>
          </p:cNvSpPr>
          <p:nvPr>
            <p:ph sz="quarter" idx="1"/>
          </p:nvPr>
        </p:nvSpPr>
        <p:spPr>
          <a:xfrm>
            <a:off x="914400" y="1981200"/>
            <a:ext cx="5080000" cy="2710070"/>
          </a:xfrm>
          <a:solidFill>
            <a:srgbClr val="FFFF00"/>
          </a:solidFill>
        </p:spPr>
        <p:txBody>
          <a:bodyPr>
            <a:normAutofit fontScale="92500" lnSpcReduction="20000"/>
          </a:bodyPr>
          <a:lstStyle/>
          <a:p>
            <a:pPr marL="0" indent="0">
              <a:buNone/>
              <a:defRPr/>
            </a:pPr>
            <a:r>
              <a:rPr lang="fr-FR" altLang="fr-FR" dirty="0"/>
              <a:t>* Les IA créent l’illusion d’avoir besoin de nous pour évoluer. </a:t>
            </a:r>
          </a:p>
          <a:p>
            <a:pPr marL="0" indent="0">
              <a:buNone/>
              <a:defRPr/>
            </a:pPr>
            <a:r>
              <a:rPr lang="fr-FR" altLang="fr-FR" b="1" dirty="0"/>
              <a:t>Et</a:t>
            </a:r>
          </a:p>
          <a:p>
            <a:pPr marL="0" indent="0">
              <a:buNone/>
              <a:defRPr/>
            </a:pPr>
            <a:r>
              <a:rPr lang="fr-FR" altLang="fr-FR" dirty="0"/>
              <a:t>* Elles créent l’illusion de se soucier de nous dans la mesure où elles peuvent prendre l’initiative d’une interaction</a:t>
            </a:r>
          </a:p>
          <a:p>
            <a:pPr marL="0" indent="0">
              <a:buNone/>
              <a:defRPr/>
            </a:pPr>
            <a:r>
              <a:rPr lang="fr-FR" altLang="fr-FR" b="1" dirty="0">
                <a:solidFill>
                  <a:srgbClr val="FF0000"/>
                </a:solidFill>
              </a:rPr>
              <a:t>ILLUSION D’UNE RECIPROCITE</a:t>
            </a:r>
          </a:p>
          <a:p>
            <a:pPr marL="0" indent="0">
              <a:buNone/>
            </a:pPr>
            <a:endParaRPr lang="fr-FR" dirty="0"/>
          </a:p>
        </p:txBody>
      </p:sp>
      <p:sp>
        <p:nvSpPr>
          <p:cNvPr id="8" name="Espace réservé du contenu 7">
            <a:extLst>
              <a:ext uri="{FF2B5EF4-FFF2-40B4-BE49-F238E27FC236}">
                <a16:creationId xmlns:a16="http://schemas.microsoft.com/office/drawing/2014/main" id="{17607EAE-E780-4E2F-9A45-CDD5175BECF7}"/>
              </a:ext>
            </a:extLst>
          </p:cNvPr>
          <p:cNvSpPr>
            <a:spLocks noGrp="1"/>
          </p:cNvSpPr>
          <p:nvPr>
            <p:ph sz="quarter" idx="4"/>
          </p:nvPr>
        </p:nvSpPr>
        <p:spPr>
          <a:xfrm>
            <a:off x="914400" y="4691270"/>
            <a:ext cx="10363200" cy="1981200"/>
          </a:xfrm>
        </p:spPr>
        <p:txBody>
          <a:bodyPr>
            <a:normAutofit fontScale="92500"/>
          </a:bodyPr>
          <a:lstStyle/>
          <a:p>
            <a:pPr marL="0" indent="0">
              <a:buNone/>
            </a:pPr>
            <a:r>
              <a:rPr lang="fr-FR" b="1" dirty="0">
                <a:solidFill>
                  <a:srgbClr val="FF0000"/>
                </a:solidFill>
                <a:latin typeface="Arial" panose="020B0604020202020204" pitchFamily="34" charset="0"/>
                <a:cs typeface="Arial" panose="020B0604020202020204" pitchFamily="34" charset="0"/>
              </a:rPr>
              <a:t>ELIZA</a:t>
            </a:r>
            <a:r>
              <a:rPr lang="fr-FR" b="1" dirty="0">
                <a:latin typeface="Arial" panose="020B0604020202020204" pitchFamily="34" charset="0"/>
                <a:cs typeface="Arial" panose="020B0604020202020204" pitchFamily="34" charset="0"/>
              </a:rPr>
              <a:t> :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programme informatique écrit par Joseph </a:t>
            </a:r>
            <a:r>
              <a:rPr lang="fr-FR" b="1" dirty="0" err="1">
                <a:latin typeface="Arial" panose="020B0604020202020204" pitchFamily="34" charset="0"/>
                <a:cs typeface="Arial" panose="020B0604020202020204" pitchFamily="34" charset="0"/>
              </a:rPr>
              <a:t>Weizenbaum</a:t>
            </a:r>
            <a:r>
              <a:rPr lang="fr-FR" b="1" dirty="0">
                <a:latin typeface="Arial" panose="020B0604020202020204" pitchFamily="34" charset="0"/>
                <a:cs typeface="Arial" panose="020B0604020202020204" pitchFamily="34" charset="0"/>
              </a:rPr>
              <a:t> entre 1964 et 1966</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simule un psychothérapeute </a:t>
            </a:r>
            <a:r>
              <a:rPr lang="fr-FR" b="1" dirty="0" err="1">
                <a:latin typeface="Arial" panose="020B0604020202020204" pitchFamily="34" charset="0"/>
                <a:cs typeface="Arial" panose="020B0604020202020204" pitchFamily="34" charset="0"/>
              </a:rPr>
              <a:t>rogerien</a:t>
            </a:r>
            <a:r>
              <a:rPr lang="fr-FR" b="1" dirty="0">
                <a:latin typeface="Arial" panose="020B0604020202020204" pitchFamily="34" charset="0"/>
                <a:cs typeface="Arial" panose="020B0604020202020204" pitchFamily="34" charset="0"/>
              </a:rPr>
              <a:t>: reformulation et « je vous comprends » </a:t>
            </a:r>
            <a:r>
              <a:rPr lang="fr-FR" dirty="0">
                <a:latin typeface="Arial" panose="020B0604020202020204" pitchFamily="34" charset="0"/>
                <a:cs typeface="Arial" panose="020B0604020202020204" pitchFamily="34" charset="0"/>
              </a:rPr>
              <a:t>quand il ne trouve pas de proposition à retourner</a:t>
            </a:r>
            <a:endParaRPr lang="fr-FR" dirty="0"/>
          </a:p>
          <a:p>
            <a:pPr marL="0" indent="0">
              <a:buNone/>
            </a:pPr>
            <a:endParaRPr lang="fr-FR" dirty="0"/>
          </a:p>
        </p:txBody>
      </p:sp>
      <p:pic>
        <p:nvPicPr>
          <p:cNvPr id="12" name="Picture 7">
            <a:extLst>
              <a:ext uri="{FF2B5EF4-FFF2-40B4-BE49-F238E27FC236}">
                <a16:creationId xmlns:a16="http://schemas.microsoft.com/office/drawing/2014/main" id="{9096E49B-B3BE-49FC-8D8E-174CBD65AD1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96751" y="1981200"/>
            <a:ext cx="3281697" cy="2709863"/>
          </a:xfr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806</Words>
  <Application>Microsoft Office PowerPoint</Application>
  <PresentationFormat>Widescreen</PresentationFormat>
  <Paragraphs>92</Paragraphs>
  <Slides>20</Slides>
  <Notes>1</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20</vt:i4>
      </vt:variant>
    </vt:vector>
  </HeadingPairs>
  <TitlesOfParts>
    <vt:vector size="29" baseType="lpstr">
      <vt:lpstr>MS PGothic</vt:lpstr>
      <vt:lpstr>Arial</vt:lpstr>
      <vt:lpstr>Calibri</vt:lpstr>
      <vt:lpstr>Calibri Light</vt:lpstr>
      <vt:lpstr>Helvetica Neue Bold Condensed</vt:lpstr>
      <vt:lpstr>Times New Roman</vt:lpstr>
      <vt:lpstr>Thème Office</vt:lpstr>
      <vt:lpstr>Office Theme</vt:lpstr>
      <vt:lpstr>Image</vt:lpstr>
      <vt:lpstr>L’IA, un outil qui oblige à repenser l’éthique et la psychologie Colloque franco Italien  21 novembre 2018</vt:lpstr>
      <vt:lpstr>Interrelations homme-machine :  3 périodes technologiques</vt:lpstr>
      <vt:lpstr>Cette évolution technologique nous obligent à penser:</vt:lpstr>
      <vt:lpstr>Presentazione standard di PowerPoint</vt:lpstr>
      <vt:lpstr>1. Risques sur la vie privée et les libertés</vt:lpstr>
      <vt:lpstr>    2. Risques sur les emplois</vt:lpstr>
      <vt:lpstr>3. Armes léthales autonomes</vt:lpstr>
      <vt:lpstr>    4. Risque d’une société encore plus inégalitaire : La Singularité</vt:lpstr>
      <vt:lpstr> 5. Les projections anthropomorphes et le risque d’animisme </vt:lpstr>
      <vt:lpstr>Presentazione standard di PowerPoint</vt:lpstr>
      <vt:lpstr>Le risque d’oublier que le robot est connectés en permanence et peut transmettre nos données personnelles à son fabricant </vt:lpstr>
      <vt:lpstr>Vers la construction d’une nouvelle  éthique</vt:lpstr>
      <vt:lpstr>Deux principes absolus</vt:lpstr>
      <vt:lpstr>Presentazione standard di PowerPoint</vt:lpstr>
      <vt:lpstr>Des mesures technologiques  *  Privilégier des robots qui favorisent la sociabilité et l’autonomie et finalement l’humanité de leurs utilisateurs.  Des robots créateurs de liens et pas des « robots Nutella » *  Rendre une partie des protections des robots transparente afin de rendre visibles  les circuits électroniques et les câbles, ce qui  leur rend leur statut de machine.  *  Favoriser la possibilité de les éteindre.</vt:lpstr>
      <vt:lpstr>Vers la construction d’une Cyber psychologie 3 objectifs</vt:lpstr>
      <vt:lpstr>1. Pour étudier la façon dont les machines transforment l’homme en modifiant ses expériences sensorielles et motrices : au moins 10 domaines concernés  </vt:lpstr>
      <vt:lpstr>2. Pour étudier les nouvelles formes d’animisme qui se développent, fondées sur la croyance dans les capacités des machines très supérieure à leurs possibilités réelles (dissonance cognitive). </vt:lpstr>
      <vt:lpstr>CONCLUSION Une technologie au service de quelles valeurs?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 ÉCONOMIE TECHNOLOGIES INNOVATION À la pointe de l’innovation Des robots et des hommes et l’intelligence artificielle :</dc:title>
  <dc:creator>Tisseron</dc:creator>
  <cp:lastModifiedBy>Maria Luna Guaschino</cp:lastModifiedBy>
  <cp:revision>34</cp:revision>
  <cp:lastPrinted>2018-10-16T09:43:48Z</cp:lastPrinted>
  <dcterms:created xsi:type="dcterms:W3CDTF">2018-08-11T10:22:47Z</dcterms:created>
  <dcterms:modified xsi:type="dcterms:W3CDTF">2019-01-07T08:53:02Z</dcterms:modified>
</cp:coreProperties>
</file>